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8"/>
  </p:notesMasterIdLst>
  <p:handoutMasterIdLst>
    <p:handoutMasterId r:id="rId29"/>
  </p:handoutMasterIdLst>
  <p:sldIdLst>
    <p:sldId id="276" r:id="rId2"/>
    <p:sldId id="257" r:id="rId3"/>
    <p:sldId id="258" r:id="rId4"/>
    <p:sldId id="278" r:id="rId5"/>
    <p:sldId id="279" r:id="rId6"/>
    <p:sldId id="280" r:id="rId7"/>
    <p:sldId id="281" r:id="rId8"/>
    <p:sldId id="282" r:id="rId9"/>
    <p:sldId id="259" r:id="rId10"/>
    <p:sldId id="283" r:id="rId11"/>
    <p:sldId id="262" r:id="rId12"/>
    <p:sldId id="284" r:id="rId13"/>
    <p:sldId id="263" r:id="rId14"/>
    <p:sldId id="264" r:id="rId15"/>
    <p:sldId id="265" r:id="rId16"/>
    <p:sldId id="266" r:id="rId17"/>
    <p:sldId id="267" r:id="rId18"/>
    <p:sldId id="268" r:id="rId19"/>
    <p:sldId id="269" r:id="rId20"/>
    <p:sldId id="285" r:id="rId21"/>
    <p:sldId id="287" r:id="rId22"/>
    <p:sldId id="286" r:id="rId23"/>
    <p:sldId id="270" r:id="rId24"/>
    <p:sldId id="271" r:id="rId25"/>
    <p:sldId id="272" r:id="rId26"/>
    <p:sldId id="274"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errick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0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11DE0F-8B89-44A6-81E8-002E0B6C1A06}" type="datetimeFigureOut">
              <a:rPr lang="en-US"/>
              <a:pPr>
                <a:defRPr/>
              </a:pPr>
              <a:t>7/12/2012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2A5D2F-0F29-42E1-A083-CB787656CF12}" type="slidenum">
              <a:rPr lang="en-US"/>
              <a:pPr>
                <a:defRPr/>
              </a:pPr>
              <a:t>‹#›</a:t>
            </a:fld>
            <a:endParaRPr lang="en-US"/>
          </a:p>
        </p:txBody>
      </p:sp>
    </p:spTree>
    <p:extLst>
      <p:ext uri="{BB962C8B-B14F-4D97-AF65-F5344CB8AC3E}">
        <p14:creationId xmlns:p14="http://schemas.microsoft.com/office/powerpoint/2010/main" val="332564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C7CB0D-6230-4821-928A-2A731C2E48D9}" type="datetimeFigureOut">
              <a:rPr lang="en-US"/>
              <a:pPr>
                <a:defRPr/>
              </a:pPr>
              <a:t>7/12/2012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42D7C6-7C19-447E-A216-1B8EEC9E4661}" type="slidenum">
              <a:rPr lang="en-US"/>
              <a:pPr>
                <a:defRPr/>
              </a:pPr>
              <a:t>‹#›</a:t>
            </a:fld>
            <a:endParaRPr lang="en-US"/>
          </a:p>
        </p:txBody>
      </p:sp>
    </p:spTree>
    <p:extLst>
      <p:ext uri="{BB962C8B-B14F-4D97-AF65-F5344CB8AC3E}">
        <p14:creationId xmlns:p14="http://schemas.microsoft.com/office/powerpoint/2010/main" val="3564560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F4C4BB7E-B0C9-4A48-89F3-E612E19C2666}"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Getting a clear X-ray makes a mammogram successful.</a:t>
            </a:r>
          </a:p>
        </p:txBody>
      </p:sp>
      <p:sp>
        <p:nvSpPr>
          <p:cNvPr id="4" name="Slide Number Placeholder 3"/>
          <p:cNvSpPr>
            <a:spLocks noGrp="1"/>
          </p:cNvSpPr>
          <p:nvPr>
            <p:ph type="sldNum" sz="quarter" idx="5"/>
          </p:nvPr>
        </p:nvSpPr>
        <p:spPr/>
        <p:txBody>
          <a:bodyPr/>
          <a:lstStyle/>
          <a:p>
            <a:pPr>
              <a:defRPr/>
            </a:pPr>
            <a:fld id="{3FCFFD29-8FF0-4BFF-AB7F-6E43C3C2D5E6}"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Tell scheduling staff about disability so health care provider can be prepared to help you during appointment.</a:t>
            </a:r>
          </a:p>
          <a:p>
            <a:pPr marL="0" lvl="2" eaLnBrk="1" hangingPunct="1">
              <a:spcBef>
                <a:spcPct val="0"/>
              </a:spcBef>
            </a:pPr>
            <a:r>
              <a:rPr lang="en-US" smtClean="0"/>
              <a:t>Ask scheduling staff about getting to and within health care facility.  Physical access areas that might concern you include the Parking lot or garage, Main building entrance, Elevator, Rest room, Exam table.</a:t>
            </a:r>
          </a:p>
          <a:p>
            <a:pPr eaLnBrk="1" hangingPunct="1">
              <a:spcBef>
                <a:spcPct val="0"/>
              </a:spcBef>
            </a:pPr>
            <a:r>
              <a:rPr lang="en-US" smtClean="0"/>
              <a:t>Have your spouse, family member, friend, or caregiver come with you for physical and/or emotional support.</a:t>
            </a:r>
          </a:p>
          <a:p>
            <a:pPr eaLnBrk="1" hangingPunct="1">
              <a:spcBef>
                <a:spcPct val="0"/>
              </a:spcBef>
            </a:pPr>
            <a:r>
              <a:rPr lang="en-US" smtClean="0"/>
              <a:t>Tell your health care provider what makes you uncomfortable and what makes an exam more comfortable for you.</a:t>
            </a:r>
          </a:p>
        </p:txBody>
      </p:sp>
      <p:sp>
        <p:nvSpPr>
          <p:cNvPr id="31748"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602F97E0-C4B9-4BE7-9D04-A3764D975CB5}" type="slidenum">
              <a:rPr lang="en-US" sz="1200">
                <a:latin typeface="Calibri" pitchFamily="34" charset="0"/>
              </a:rPr>
              <a:pPr algn="r"/>
              <a:t>22</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2CD367-C5F5-4A41-877E-B5252D3E9B4B}"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5FBF6-860F-418F-948C-158B1A2CEAC8}"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9D259C-E84B-4874-87EB-4EAFDE61C418}"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40A971-FB50-490C-8D0A-019CC1937064}" type="slidenum">
              <a:rPr lang="en-US" smtClean="0">
                <a:cs typeface="Arial" pitchFamily="34" charset="0"/>
              </a:rPr>
              <a:pPr fontAlgn="base">
                <a:spcBef>
                  <a:spcPct val="0"/>
                </a:spcBef>
                <a:spcAft>
                  <a:spcPct val="0"/>
                </a:spcAft>
                <a:defRPr/>
              </a:pPr>
              <a:t>5</a:t>
            </a:fld>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385FA1-5B2A-4A5E-9D63-6CA3EFAF820C}" type="slidenum">
              <a:rPr lang="en-US" smtClean="0">
                <a:cs typeface="Arial" pitchFamily="34" charset="0"/>
              </a:rPr>
              <a:pPr fontAlgn="base">
                <a:spcBef>
                  <a:spcPct val="0"/>
                </a:spcBef>
                <a:spcAft>
                  <a:spcPct val="0"/>
                </a:spcAft>
                <a:defRPr/>
              </a:pPr>
              <a:t>7</a:t>
            </a:fld>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ctr" eaLnBrk="1" fontAlgn="auto" hangingPunct="1">
              <a:spcBef>
                <a:spcPts val="0"/>
              </a:spcBef>
              <a:spcAft>
                <a:spcPts val="0"/>
              </a:spcAft>
              <a:buFont typeface="Arial" pitchFamily="34" charset="0"/>
              <a:buNone/>
              <a:defRPr/>
            </a:pPr>
            <a:r>
              <a:rPr lang="en-US" i="1" dirty="0" smtClean="0">
                <a:solidFill>
                  <a:schemeClr val="accent1">
                    <a:lumMod val="75000"/>
                  </a:schemeClr>
                </a:solidFill>
              </a:rPr>
              <a:t>Examples of personal history include  use of hormones, late onset of menopause, obesity, and smoking. People who smoked for 10 years or more were at least 16% more likely than nonsmokers to develop breast cancer, according to recent research.  Make healthy lifestyle choices such as maintaining a healthy weight, exercising, limiting your alcohol intake, and limiting postmenopausal hormone use.</a:t>
            </a:r>
            <a:endParaRPr lang="en-US" i="1" dirty="0">
              <a:solidFill>
                <a:schemeClr val="accent1">
                  <a:lumMod val="75000"/>
                </a:schemeClr>
              </a:solidFill>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D31C3F-FEAD-4165-8BA6-BFF6A2601881}"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DDAF31-C6E8-48BA-95F9-DAA533FB395C}" type="slidenum">
              <a:rPr lang="en-US" smtClean="0">
                <a:cs typeface="Arial" pitchFamily="34" charset="0"/>
              </a:rPr>
              <a:pPr fontAlgn="base">
                <a:spcBef>
                  <a:spcPct val="0"/>
                </a:spcBef>
                <a:spcAft>
                  <a:spcPct val="0"/>
                </a:spcAft>
                <a:defRPr/>
              </a:pPr>
              <a:t>10</a:t>
            </a:fld>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solidFill>
                  <a:schemeClr val="tx2"/>
                </a:solidFill>
              </a:rPr>
              <a:t>African American and Hispanic/Latina women compared to white women:  lower incidence of breast cancer, but likely diagnosed at a later stage.</a:t>
            </a: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08B833-B4CE-4B0F-8679-E094F29A7633}"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Show list of participating mammography facilities.</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238CC-86BC-4DC9-AEC9-0D297AF90ED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2FDDA2-9EA3-4AD1-BEBB-E5C600B5E62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DD60A7-8E97-416F-B292-B4503CF6B4F8}" type="slidenum">
              <a:rPr lang="en-US" smtClean="0"/>
              <a:pPr fontAlgn="base">
                <a:spcBef>
                  <a:spcPct val="0"/>
                </a:spcBef>
                <a:spcAft>
                  <a:spcPct val="0"/>
                </a:spcAft>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A0636A84-9ACE-4880-BF22-9872D782AE5C}" type="datetimeFigureOut">
              <a:rPr lang="en-US" smtClean="0"/>
              <a:pPr>
                <a:defRPr/>
              </a:pPr>
              <a:t>7/12/2012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38B56D-98D8-4381-8247-6B0CA440BA3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C3D89DD-2E13-4B3B-9F33-5F7CFE027BD7}" type="datetimeFigureOut">
              <a:rPr lang="en-US" smtClean="0"/>
              <a:pPr>
                <a:defRPr/>
              </a:pPr>
              <a:t>7/12/2012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70A1AC-6FB9-4D6B-ACD1-0AADAE0F4BF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91F355-2F45-47E1-928F-5E93884D0D4A}" type="datetimeFigureOut">
              <a:rPr lang="en-US" smtClean="0"/>
              <a:pPr>
                <a:defRPr/>
              </a:pPr>
              <a:t>7/12/2012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B9FFCD-96A7-42BB-A6B0-2997EF42DE5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28600" y="-76200"/>
            <a:ext cx="9677400" cy="369888"/>
          </a:xfrm>
          <a:prstGeom prst="rect">
            <a:avLst/>
          </a:prstGeom>
          <a:solidFill>
            <a:schemeClr val="tx2"/>
          </a:solidFill>
          <a:ln w="9525">
            <a:noFill/>
            <a:miter lim="800000"/>
            <a:headEnd/>
            <a:tailEnd/>
          </a:ln>
        </p:spPr>
        <p:txBody>
          <a:bodyPr>
            <a:spAutoFit/>
          </a:bodyPr>
          <a:lstStyle/>
          <a:p>
            <a:pPr fontAlgn="auto">
              <a:spcBef>
                <a:spcPts val="0"/>
              </a:spcBef>
              <a:spcAft>
                <a:spcPts val="0"/>
              </a:spcAft>
              <a:defRPr/>
            </a:pPr>
            <a:endParaRPr lang="en-US">
              <a:latin typeface="Calibri" pitchFamily="34" charset="0"/>
              <a:cs typeface="+mn-cs"/>
            </a:endParaRPr>
          </a:p>
        </p:txBody>
      </p:sp>
    </p:spTree>
    <p:extLst>
      <p:ext uri="{BB962C8B-B14F-4D97-AF65-F5344CB8AC3E}">
        <p14:creationId xmlns:p14="http://schemas.microsoft.com/office/powerpoint/2010/main" val="336423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26EBDDA-64E8-44FC-BD85-D43C76D87AFB}" type="datetimeFigureOut">
              <a:rPr lang="en-US" smtClean="0"/>
              <a:pPr>
                <a:defRPr/>
              </a:pPr>
              <a:t>7/12/2012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357F02-3913-4202-B375-B17728EA515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63136E4-D191-4C14-AE9D-E5FFA7D0ED10}" type="datetimeFigureOut">
              <a:rPr lang="en-US" smtClean="0"/>
              <a:pPr>
                <a:defRPr/>
              </a:pPr>
              <a:t>7/12/2012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F12309-4545-43CB-AC21-2C5849E84AF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8D35758-510D-419C-8DDB-754711CC7283}" type="datetimeFigureOut">
              <a:rPr lang="en-US" smtClean="0"/>
              <a:pPr>
                <a:defRPr/>
              </a:pPr>
              <a:t>7/12/2012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031500-B313-4E84-87F4-3BB1CBA8D39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9C39891-60EB-4840-AC20-28D7685615E7}" type="datetimeFigureOut">
              <a:rPr lang="en-US" smtClean="0"/>
              <a:pPr>
                <a:defRPr/>
              </a:pPr>
              <a:t>7/12/2012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E512AA8-A7F6-408A-8DDE-5E1E2F1B26B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0E0BE61-4227-4919-96F0-E0760EE3AA3C}" type="datetimeFigureOut">
              <a:rPr lang="en-US" smtClean="0"/>
              <a:pPr>
                <a:defRPr/>
              </a:pPr>
              <a:t>7/12/2012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5F82780-53C6-449D-BEC9-00B430927CF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34B649-916A-48FF-B11F-4904C8216BB9}" type="datetimeFigureOut">
              <a:rPr lang="en-US" smtClean="0"/>
              <a:pPr>
                <a:defRPr/>
              </a:pPr>
              <a:t>7/12/2012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778678-0FF5-40FB-BA18-D98F119D9FC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10E1D39-1435-4519-B69F-0B83BE34B4BF}" type="datetimeFigureOut">
              <a:rPr lang="en-US" smtClean="0"/>
              <a:pPr>
                <a:defRPr/>
              </a:pPr>
              <a:t>7/12/2012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1562064-6A84-43A7-8B0D-540B65D70A8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10C83FE-F3C6-481D-AE05-359666117879}" type="datetimeFigureOut">
              <a:rPr lang="en-US" smtClean="0"/>
              <a:pPr>
                <a:defRPr/>
              </a:pPr>
              <a:t>7/12/2012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B51DF7-88E8-4515-B15A-2EFEAD53CEA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69138F8-BB03-4A2C-A53E-BE0D54BE4FD9}" type="datetimeFigureOut">
              <a:rPr lang="en-US" smtClean="0"/>
              <a:pPr>
                <a:defRPr/>
              </a:pPr>
              <a:t>7/12/2012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BE0AF9-93AE-4962-B63E-106194000D6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5.komen.org/" TargetMode="External"/><Relationship Id="rId2" Type="http://schemas.openxmlformats.org/officeDocument/2006/relationships/hyperlink" Target="http://www.aahd.us/"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1066800" y="1295400"/>
            <a:ext cx="6400800" cy="2057400"/>
          </a:xfrm>
        </p:spPr>
        <p:txBody>
          <a:bodyPr rtlCol="0" anchor="t">
            <a:normAutofit fontScale="90000"/>
          </a:bodyPr>
          <a:lstStyle/>
          <a:p>
            <a:pPr eaLnBrk="1" fontAlgn="auto" hangingPunct="1">
              <a:spcAft>
                <a:spcPts val="0"/>
              </a:spcAft>
              <a:defRPr/>
            </a:pPr>
            <a:r>
              <a:rPr lang="en-US" sz="5400" b="1" dirty="0" smtClean="0">
                <a:latin typeface="Wickenden Cafe NDP" pitchFamily="2" charset="0"/>
              </a:rPr>
              <a:t>Bridging The Gap: </a:t>
            </a:r>
            <a:br>
              <a:rPr lang="en-US" sz="5400" b="1" dirty="0" smtClean="0">
                <a:latin typeface="Wickenden Cafe NDP" pitchFamily="2" charset="0"/>
              </a:rPr>
            </a:br>
            <a:r>
              <a:rPr lang="en-US" sz="5400" b="1" dirty="0" smtClean="0">
                <a:latin typeface="Wickenden Cafe NDP" pitchFamily="2" charset="0"/>
              </a:rPr>
              <a:t>No Women Left Behind</a:t>
            </a:r>
          </a:p>
        </p:txBody>
      </p:sp>
      <p:pic>
        <p:nvPicPr>
          <p:cNvPr id="3074" name="Picture 2" descr="C:\Program Files (x86)\Microsoft Office\MEDIA\CAGCAT10\j0293238.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48200" y="2667000"/>
            <a:ext cx="3094038" cy="2286000"/>
          </a:xfrm>
          <a:noFill/>
        </p:spPr>
      </p:pic>
      <p:pic>
        <p:nvPicPr>
          <p:cNvPr id="3076" name="Picture 9" descr="AAHD-small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029200"/>
            <a:ext cx="769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p:cNvSpPr txBox="1">
            <a:spLocks noChangeArrowheads="1"/>
          </p:cNvSpPr>
          <p:nvPr/>
        </p:nvSpPr>
        <p:spPr bwMode="auto">
          <a:xfrm>
            <a:off x="1600200" y="56388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American Association on Health and Disability</a:t>
            </a:r>
          </a:p>
          <a:p>
            <a:pPr eaLnBrk="1" hangingPunct="1"/>
            <a:endParaRPr lang="en-US">
              <a:latin typeface="Calibri" pitchFamily="34" charset="0"/>
            </a:endParaRPr>
          </a:p>
        </p:txBody>
      </p:sp>
      <p:sp>
        <p:nvSpPr>
          <p:cNvPr id="3078" name="TextBox 7"/>
          <p:cNvSpPr txBox="1">
            <a:spLocks noChangeArrowheads="1"/>
          </p:cNvSpPr>
          <p:nvPr/>
        </p:nvSpPr>
        <p:spPr bwMode="auto">
          <a:xfrm>
            <a:off x="1219200" y="5715000"/>
            <a:ext cx="27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latin typeface="Calibri" pitchFamily="34" charset="0"/>
              </a:rPr>
              <a:t>©</a:t>
            </a:r>
            <a:endParaRPr lang="en-US" sz="1400">
              <a:latin typeface="Calibri" pitchFamily="34" charset="0"/>
            </a:endParaRPr>
          </a:p>
          <a:p>
            <a:pPr eaLnBrk="1" hangingPunct="1"/>
            <a:endParaRPr lang="en-US">
              <a:latin typeface="Calibri" pitchFamily="34" charset="0"/>
            </a:endParaRPr>
          </a:p>
        </p:txBody>
      </p:sp>
      <p:pic>
        <p:nvPicPr>
          <p:cNvPr id="3079" name="Picture 7" descr="Signature_RGB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181600"/>
            <a:ext cx="1219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274638"/>
            <a:ext cx="8153400" cy="163036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3600" b="1" smtClean="0">
                <a:solidFill>
                  <a:schemeClr val="tx2"/>
                </a:solidFill>
              </a:rPr>
              <a:t>Susan G. Komen for the Cure</a:t>
            </a:r>
            <a:r>
              <a:rPr lang="en-US" sz="3600" b="1" smtClean="0">
                <a:solidFill>
                  <a:schemeClr val="tx2"/>
                </a:solidFill>
                <a:sym typeface="Symbol" pitchFamily="18" charset="2"/>
              </a:rPr>
              <a:t>  Recommendations for </a:t>
            </a:r>
            <a:r>
              <a:rPr lang="en-US" sz="3600" b="1" smtClean="0">
                <a:solidFill>
                  <a:schemeClr val="tx2"/>
                </a:solidFill>
              </a:rPr>
              <a:t>Clinical Breast Exams </a:t>
            </a:r>
            <a:endParaRPr lang="en-US" sz="3600" b="1" smtClean="0"/>
          </a:p>
        </p:txBody>
      </p:sp>
      <p:sp>
        <p:nvSpPr>
          <p:cNvPr id="20483" name="Content Placeholder 2"/>
          <p:cNvSpPr>
            <a:spLocks noGrp="1"/>
          </p:cNvSpPr>
          <p:nvPr>
            <p:ph idx="1"/>
          </p:nvPr>
        </p:nvSpPr>
        <p:spPr bwMode="auto">
          <a:xfrm>
            <a:off x="381000" y="1981200"/>
            <a:ext cx="8229600" cy="4343400"/>
          </a:xfrm>
          <a:noFill/>
          <a:ln>
            <a:miter lim="800000"/>
            <a:headEnd/>
            <a:tailEnd/>
          </a:ln>
        </p:spPr>
        <p:txBody>
          <a:bodyPr vert="horz" wrap="square" lIns="91440" tIns="45720" rIns="91440" bIns="45720" numCol="1" anchor="t" anchorCtr="0" compatLnSpc="1">
            <a:prstTxWarp prst="textNoShape">
              <a:avLst/>
            </a:prstTxWarp>
            <a:normAutofit/>
          </a:bodyPr>
          <a:lstStyle/>
          <a:p>
            <a:pPr marL="571500" indent="-571500" eaLnBrk="1" hangingPunct="1">
              <a:buFont typeface="Wingdings" pitchFamily="2" charset="2"/>
              <a:buChar char="ü"/>
            </a:pPr>
            <a:r>
              <a:rPr lang="en-US" sz="2800" dirty="0" smtClean="0">
                <a:solidFill>
                  <a:schemeClr val="tx2"/>
                </a:solidFill>
              </a:rPr>
              <a:t>During clinical breast exams, health care provider looks at and feels breasts and underarms.</a:t>
            </a:r>
          </a:p>
          <a:p>
            <a:pPr marL="571500" indent="-571500" eaLnBrk="1" hangingPunct="1">
              <a:buFont typeface="Wingdings" pitchFamily="2" charset="2"/>
              <a:buChar char="ü"/>
            </a:pPr>
            <a:r>
              <a:rPr lang="en-US" sz="2800" dirty="0" smtClean="0">
                <a:solidFill>
                  <a:schemeClr val="tx2"/>
                </a:solidFill>
              </a:rPr>
              <a:t>Start at age 20. </a:t>
            </a:r>
          </a:p>
          <a:p>
            <a:pPr marL="571500" indent="-571500" eaLnBrk="1" hangingPunct="1">
              <a:buFont typeface="Wingdings" pitchFamily="2" charset="2"/>
              <a:buChar char="ü"/>
            </a:pPr>
            <a:r>
              <a:rPr lang="en-US" sz="2800" dirty="0" smtClean="0">
                <a:solidFill>
                  <a:schemeClr val="tx2"/>
                </a:solidFill>
              </a:rPr>
              <a:t>Ages 20 – 39 and no risk factors: at least every 3 years.</a:t>
            </a:r>
            <a:r>
              <a:rPr lang="en-US" sz="3100" dirty="0" smtClean="0"/>
              <a:t>  </a:t>
            </a:r>
          </a:p>
          <a:p>
            <a:pPr marL="571500" indent="-571500" eaLnBrk="1" hangingPunct="1">
              <a:buFont typeface="Wingdings" pitchFamily="2" charset="2"/>
              <a:buChar char="ü"/>
            </a:pPr>
            <a:r>
              <a:rPr lang="en-US" sz="2800" dirty="0" smtClean="0">
                <a:solidFill>
                  <a:schemeClr val="tx2"/>
                </a:solidFill>
              </a:rPr>
              <a:t>40 and older: every year.</a:t>
            </a:r>
          </a:p>
          <a:p>
            <a:pPr marL="571500" indent="-571500" eaLnBrk="1" hangingPunct="1">
              <a:buFont typeface="Wingdings" pitchFamily="2" charset="2"/>
              <a:buChar char="ü"/>
            </a:pPr>
            <a:r>
              <a:rPr lang="en-US" sz="2800" dirty="0" smtClean="0">
                <a:solidFill>
                  <a:schemeClr val="tx2"/>
                </a:solidFill>
              </a:rPr>
              <a:t>Ask your health care provider how often to have a clinical breast exam if you are at a higher risk. </a:t>
            </a:r>
            <a:endParaRPr lang="en-US" dirty="0" smtClean="0"/>
          </a:p>
        </p:txBody>
      </p:sp>
      <p:sp>
        <p:nvSpPr>
          <p:cNvPr id="4" name="TextBox 3"/>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1752600"/>
          </a:xfrm>
        </p:spPr>
        <p:txBody>
          <a:bodyPr rtlCol="0">
            <a:normAutofit fontScale="90000"/>
          </a:bodyPr>
          <a:lstStyle/>
          <a:p>
            <a:pPr eaLnBrk="1" fontAlgn="auto" hangingPunct="1">
              <a:spcAft>
                <a:spcPts val="0"/>
              </a:spcAft>
              <a:defRPr/>
            </a:pPr>
            <a:r>
              <a:rPr lang="en-US" sz="2700" b="1" dirty="0" smtClean="0">
                <a:solidFill>
                  <a:schemeClr val="accent1">
                    <a:lumMod val="75000"/>
                  </a:schemeClr>
                </a:solidFill>
                <a:ea typeface="Batang" pitchFamily="18" charset="-127"/>
              </a:rPr>
              <a:t/>
            </a:r>
            <a:br>
              <a:rPr lang="en-US" sz="2700" b="1" dirty="0" smtClean="0">
                <a:solidFill>
                  <a:schemeClr val="accent1">
                    <a:lumMod val="75000"/>
                  </a:schemeClr>
                </a:solidFill>
                <a:ea typeface="Batang" pitchFamily="18" charset="-127"/>
              </a:rPr>
            </a:br>
            <a:r>
              <a:rPr lang="en-US" sz="2700" dirty="0" smtClean="0">
                <a:solidFill>
                  <a:schemeClr val="accent1">
                    <a:lumMod val="75000"/>
                  </a:schemeClr>
                </a:solidFill>
                <a:ea typeface="Batang" pitchFamily="18" charset="-127"/>
              </a:rPr>
              <a:t/>
            </a:r>
            <a:br>
              <a:rPr lang="en-US" sz="2700" dirty="0" smtClean="0">
                <a:solidFill>
                  <a:schemeClr val="accent1">
                    <a:lumMod val="75000"/>
                  </a:schemeClr>
                </a:solidFill>
                <a:ea typeface="Batang" pitchFamily="18" charset="-127"/>
              </a:rPr>
            </a:br>
            <a:r>
              <a:rPr lang="en-US" sz="3100" b="1" dirty="0" smtClean="0">
                <a:solidFill>
                  <a:schemeClr val="accent1">
                    <a:lumMod val="75000"/>
                  </a:schemeClr>
                </a:solidFill>
                <a:latin typeface="+mn-lt"/>
              </a:rPr>
              <a:t>“Clinical breast exams are hard for me because I </a:t>
            </a:r>
            <a:r>
              <a:rPr lang="en-US" sz="3100" b="1" dirty="0">
                <a:solidFill>
                  <a:schemeClr val="accent1">
                    <a:lumMod val="75000"/>
                  </a:schemeClr>
                </a:solidFill>
                <a:latin typeface="+mn-lt"/>
              </a:rPr>
              <a:t>have difficulty raising and holding up my </a:t>
            </a:r>
            <a:r>
              <a:rPr lang="en-US" sz="3100" b="1" dirty="0" smtClean="0">
                <a:solidFill>
                  <a:schemeClr val="accent1">
                    <a:lumMod val="75000"/>
                  </a:schemeClr>
                </a:solidFill>
                <a:latin typeface="+mn-lt"/>
              </a:rPr>
              <a:t>arms.”</a:t>
            </a:r>
            <a:r>
              <a:rPr lang="en-US" sz="2800" b="1" dirty="0"/>
              <a:t/>
            </a:r>
            <a:br>
              <a:rPr lang="en-US" sz="2800" b="1" dirty="0"/>
            </a:br>
            <a:r>
              <a:rPr lang="en-US" sz="3200" b="1" dirty="0"/>
              <a:t/>
            </a:r>
            <a:br>
              <a:rPr lang="en-US" sz="3200" b="1" dirty="0"/>
            </a:br>
            <a:endParaRPr lang="en-US" sz="3200" dirty="0"/>
          </a:p>
        </p:txBody>
      </p:sp>
      <p:sp>
        <p:nvSpPr>
          <p:cNvPr id="3" name="Content Placeholder 2"/>
          <p:cNvSpPr>
            <a:spLocks noGrp="1"/>
          </p:cNvSpPr>
          <p:nvPr>
            <p:ph idx="1"/>
          </p:nvPr>
        </p:nvSpPr>
        <p:spPr>
          <a:xfrm>
            <a:off x="533400" y="2514600"/>
            <a:ext cx="8077200" cy="3581400"/>
          </a:xfrm>
        </p:spPr>
        <p:txBody>
          <a:bodyPr rtlCol="0">
            <a:normAutofit/>
          </a:bodyPr>
          <a:lstStyle/>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Most health care providers can make arrangements to help women who have difficulty raising or holding up their arms get clinical breast exams if they know ahead of time. </a:t>
            </a:r>
          </a:p>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When you make your appointment, say that you will need extra time for the exam and explain your needs.</a:t>
            </a:r>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http://macdonaldconsulting.org/images/mamo.jpg"/>
          <p:cNvPicPr>
            <a:picLocks noChangeAspect="1" noChangeArrowheads="1"/>
          </p:cNvPicPr>
          <p:nvPr/>
        </p:nvPicPr>
        <p:blipFill>
          <a:blip r:embed="rId2" cstate="print"/>
          <a:srcRect/>
          <a:stretch>
            <a:fillRect/>
          </a:stretch>
        </p:blipFill>
        <p:spPr bwMode="auto">
          <a:xfrm>
            <a:off x="4900613" y="1371600"/>
            <a:ext cx="4243387" cy="4572000"/>
          </a:xfrm>
          <a:prstGeom prst="rect">
            <a:avLst/>
          </a:prstGeom>
          <a:noFill/>
          <a:ln w="9525">
            <a:noFill/>
            <a:miter lim="800000"/>
            <a:headEnd/>
            <a:tailEnd/>
          </a:ln>
        </p:spPr>
      </p:pic>
      <p:sp>
        <p:nvSpPr>
          <p:cNvPr id="21507" name="Title 1"/>
          <p:cNvSpPr>
            <a:spLocks noGrp="1"/>
          </p:cNvSpPr>
          <p:nvPr>
            <p:ph type="title"/>
          </p:nvPr>
        </p:nvSpPr>
        <p:spPr bwMode="auto">
          <a:xfrm>
            <a:off x="457200" y="228600"/>
            <a:ext cx="8229600" cy="12192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600" b="1" smtClean="0">
                <a:solidFill>
                  <a:schemeClr val="tx2"/>
                </a:solidFill>
              </a:rPr>
              <a:t>Susan G. Komen for the Cure</a:t>
            </a:r>
            <a:r>
              <a:rPr lang="en-US" sz="3600" b="1" smtClean="0">
                <a:solidFill>
                  <a:schemeClr val="tx2"/>
                </a:solidFill>
                <a:sym typeface="Symbol" pitchFamily="18" charset="2"/>
              </a:rPr>
              <a:t>  Recommendations for Mammograms</a:t>
            </a:r>
          </a:p>
        </p:txBody>
      </p:sp>
      <p:sp>
        <p:nvSpPr>
          <p:cNvPr id="21508" name="Content Placeholder 2"/>
          <p:cNvSpPr>
            <a:spLocks/>
          </p:cNvSpPr>
          <p:nvPr/>
        </p:nvSpPr>
        <p:spPr bwMode="auto">
          <a:xfrm>
            <a:off x="0" y="1676400"/>
            <a:ext cx="4648200" cy="3581400"/>
          </a:xfrm>
          <a:prstGeom prst="rect">
            <a:avLst/>
          </a:prstGeom>
          <a:noFill/>
          <a:ln w="9525">
            <a:noFill/>
            <a:miter lim="800000"/>
            <a:headEnd/>
            <a:tailEnd/>
          </a:ln>
        </p:spPr>
        <p:txBody>
          <a:bodyPr/>
          <a:lstStyle/>
          <a:p>
            <a:pPr marL="571500" indent="-571500">
              <a:spcBef>
                <a:spcPct val="20000"/>
              </a:spcBef>
              <a:buFont typeface="Wingdings" pitchFamily="2" charset="2"/>
              <a:buChar char="ü"/>
            </a:pPr>
            <a:r>
              <a:rPr lang="en-US" sz="2800" dirty="0">
                <a:solidFill>
                  <a:schemeClr val="tx2"/>
                </a:solidFill>
                <a:latin typeface="Calibri" pitchFamily="34" charset="0"/>
              </a:rPr>
              <a:t>Mammograms are x-rays of the breast.</a:t>
            </a:r>
          </a:p>
          <a:p>
            <a:pPr marL="571500" indent="-571500">
              <a:spcBef>
                <a:spcPct val="20000"/>
              </a:spcBef>
              <a:buFont typeface="Wingdings" pitchFamily="2" charset="2"/>
              <a:buChar char="ü"/>
            </a:pPr>
            <a:r>
              <a:rPr lang="en-US" sz="2800" dirty="0">
                <a:solidFill>
                  <a:schemeClr val="tx2"/>
                </a:solidFill>
                <a:latin typeface="Calibri" pitchFamily="34" charset="0"/>
              </a:rPr>
              <a:t>Start at age 40.</a:t>
            </a:r>
          </a:p>
          <a:p>
            <a:pPr marL="571500" indent="-571500">
              <a:spcBef>
                <a:spcPct val="20000"/>
              </a:spcBef>
              <a:buFont typeface="Wingdings" pitchFamily="2" charset="2"/>
              <a:buChar char="ü"/>
            </a:pPr>
            <a:r>
              <a:rPr lang="en-US" sz="2800" dirty="0">
                <a:solidFill>
                  <a:schemeClr val="tx2"/>
                </a:solidFill>
                <a:latin typeface="Calibri" pitchFamily="34" charset="0"/>
              </a:rPr>
              <a:t>Have a mammogram every year. </a:t>
            </a:r>
            <a:r>
              <a:rPr lang="en-US" sz="3100" dirty="0">
                <a:latin typeface="Calibri" pitchFamily="34" charset="0"/>
              </a:rPr>
              <a:t>  </a:t>
            </a:r>
          </a:p>
          <a:p>
            <a:pPr marL="571500" indent="-571500">
              <a:spcBef>
                <a:spcPct val="20000"/>
              </a:spcBef>
              <a:buFont typeface="Wingdings" pitchFamily="2" charset="2"/>
              <a:buChar char="ü"/>
            </a:pPr>
            <a:r>
              <a:rPr lang="en-US" sz="2800" dirty="0">
                <a:solidFill>
                  <a:schemeClr val="tx2"/>
                </a:solidFill>
                <a:latin typeface="Calibri" pitchFamily="34" charset="0"/>
              </a:rPr>
              <a:t>Ask your health care provider how often to have a mammogram if you are at a higher risk.</a:t>
            </a:r>
            <a:endParaRPr lang="en-US" sz="3200" dirty="0">
              <a:latin typeface="Calibri" pitchFamily="34" charset="0"/>
            </a:endParaRPr>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2133600"/>
          </a:xfrm>
        </p:spPr>
        <p:txBody>
          <a:bodyPr rtlCol="0">
            <a:normAutofit fontScale="90000"/>
          </a:bodyPr>
          <a:lstStyle/>
          <a:p>
            <a:pPr eaLnBrk="1" fontAlgn="auto" hangingPunct="1">
              <a:spcAft>
                <a:spcPts val="0"/>
              </a:spcAft>
              <a:defRPr/>
            </a:pPr>
            <a:r>
              <a:rPr lang="en-US" sz="2700" b="1" dirty="0" smtClean="0">
                <a:solidFill>
                  <a:schemeClr val="accent1">
                    <a:lumMod val="75000"/>
                  </a:schemeClr>
                </a:solidFill>
                <a:ea typeface="Batang" pitchFamily="18" charset="-127"/>
              </a:rPr>
              <a:t/>
            </a:r>
            <a:br>
              <a:rPr lang="en-US" sz="2700" b="1" dirty="0" smtClean="0">
                <a:solidFill>
                  <a:schemeClr val="accent1">
                    <a:lumMod val="75000"/>
                  </a:schemeClr>
                </a:solidFill>
                <a:ea typeface="Batang" pitchFamily="18" charset="-127"/>
              </a:rPr>
            </a:br>
            <a:r>
              <a:rPr lang="en-US" sz="2700" dirty="0" smtClean="0">
                <a:solidFill>
                  <a:schemeClr val="accent1">
                    <a:lumMod val="75000"/>
                  </a:schemeClr>
                </a:solidFill>
                <a:ea typeface="Batang" pitchFamily="18" charset="-127"/>
              </a:rPr>
              <a:t/>
            </a:r>
            <a:br>
              <a:rPr lang="en-US" sz="2700" dirty="0" smtClean="0">
                <a:solidFill>
                  <a:schemeClr val="accent1">
                    <a:lumMod val="75000"/>
                  </a:schemeClr>
                </a:solidFill>
                <a:ea typeface="Batang" pitchFamily="18" charset="-127"/>
              </a:rPr>
            </a:br>
            <a:r>
              <a:rPr lang="en-US" sz="3100" i="1" dirty="0" smtClean="0">
                <a:solidFill>
                  <a:schemeClr val="accent1">
                    <a:lumMod val="75000"/>
                  </a:schemeClr>
                </a:solidFill>
                <a:ea typeface="Batang" pitchFamily="18" charset="-127"/>
              </a:rPr>
              <a:t>“I don’t need to get a mammogram on a regular basis because my clinical breast exams have always been negative.”</a:t>
            </a:r>
            <a:r>
              <a:rPr lang="en-US" sz="3200" b="1" dirty="0"/>
              <a:t/>
            </a:r>
            <a:br>
              <a:rPr lang="en-US" sz="3200" b="1" dirty="0"/>
            </a:br>
            <a:endParaRPr lang="en-US" sz="3200" dirty="0"/>
          </a:p>
        </p:txBody>
      </p:sp>
      <p:sp>
        <p:nvSpPr>
          <p:cNvPr id="3" name="Content Placeholder 2"/>
          <p:cNvSpPr>
            <a:spLocks noGrp="1"/>
          </p:cNvSpPr>
          <p:nvPr>
            <p:ph idx="1"/>
          </p:nvPr>
        </p:nvSpPr>
        <p:spPr>
          <a:xfrm>
            <a:off x="533400" y="3505200"/>
            <a:ext cx="8229600" cy="3048000"/>
          </a:xfrm>
        </p:spPr>
        <p:txBody>
          <a:bodyPr rtlCol="0">
            <a:normAutofit/>
          </a:bodyPr>
          <a:lstStyle/>
          <a:p>
            <a:pPr marL="352425" indent="-352425" eaLnBrk="1" fontAlgn="auto" hangingPunct="1">
              <a:spcAft>
                <a:spcPts val="0"/>
              </a:spcAft>
              <a:buFont typeface="Wingdings" pitchFamily="2" charset="2"/>
              <a:buChar char="ü"/>
              <a:defRPr/>
            </a:pPr>
            <a:r>
              <a:rPr lang="en-US" sz="2800" dirty="0" smtClean="0">
                <a:solidFill>
                  <a:schemeClr val="accent1">
                    <a:lumMod val="75000"/>
                  </a:schemeClr>
                </a:solidFill>
              </a:rPr>
              <a:t>Mammograms  (x-rays of the breasts) can </a:t>
            </a:r>
            <a:r>
              <a:rPr lang="en-US" sz="2800" dirty="0">
                <a:solidFill>
                  <a:schemeClr val="accent1">
                    <a:lumMod val="75000"/>
                  </a:schemeClr>
                </a:solidFill>
              </a:rPr>
              <a:t>identify cancerous cells before they become big enough to </a:t>
            </a:r>
            <a:r>
              <a:rPr lang="en-US" sz="2800" dirty="0" smtClean="0">
                <a:solidFill>
                  <a:schemeClr val="accent1">
                    <a:lumMod val="75000"/>
                  </a:schemeClr>
                </a:solidFill>
              </a:rPr>
              <a:t>feel.</a:t>
            </a:r>
          </a:p>
          <a:p>
            <a:pPr marL="352425" indent="-352425" eaLnBrk="1" fontAlgn="auto" hangingPunct="1">
              <a:spcAft>
                <a:spcPts val="0"/>
              </a:spcAft>
              <a:buFont typeface="Wingdings" pitchFamily="2" charset="2"/>
              <a:buChar char="ü"/>
              <a:defRPr/>
            </a:pPr>
            <a:r>
              <a:rPr lang="en-US" sz="2800" dirty="0" smtClean="0">
                <a:solidFill>
                  <a:schemeClr val="accent1">
                    <a:lumMod val="75000"/>
                  </a:schemeClr>
                </a:solidFill>
              </a:rPr>
              <a:t>Susan G. </a:t>
            </a:r>
            <a:r>
              <a:rPr lang="en-US" sz="2800" dirty="0" err="1" smtClean="0">
                <a:solidFill>
                  <a:schemeClr val="accent1">
                    <a:lumMod val="75000"/>
                  </a:schemeClr>
                </a:solidFill>
              </a:rPr>
              <a:t>Komen</a:t>
            </a:r>
            <a:r>
              <a:rPr lang="en-US" sz="2800" dirty="0" smtClean="0">
                <a:solidFill>
                  <a:schemeClr val="accent1">
                    <a:lumMod val="75000"/>
                  </a:schemeClr>
                </a:solidFill>
              </a:rPr>
              <a:t> for the Cure recommends an annual mammogram for women forty and older.</a:t>
            </a:r>
          </a:p>
          <a:p>
            <a:pPr marL="0" indent="0" eaLnBrk="1" fontAlgn="auto" hangingPunct="1">
              <a:spcAft>
                <a:spcPts val="0"/>
              </a:spcAft>
              <a:buFont typeface="Wingdings" pitchFamily="2" charset="2"/>
              <a:buChar char="ü"/>
              <a:defRPr/>
            </a:pPr>
            <a:r>
              <a:rPr lang="en-US" sz="2800" b="1" dirty="0" smtClean="0">
                <a:solidFill>
                  <a:schemeClr val="accent2">
                    <a:lumMod val="20000"/>
                    <a:lumOff val="80000"/>
                  </a:schemeClr>
                </a:solidFill>
              </a:rPr>
              <a:t>Early screening saves lives!</a:t>
            </a:r>
            <a:endParaRPr lang="en-US" sz="2800" b="1" dirty="0">
              <a:solidFill>
                <a:schemeClr val="accent2">
                  <a:lumMod val="20000"/>
                  <a:lumOff val="80000"/>
                </a:schemeClr>
              </a:solidFill>
            </a:endParaRPr>
          </a:p>
        </p:txBody>
      </p:sp>
      <p:pic>
        <p:nvPicPr>
          <p:cNvPr id="8197" name="Picture 22" descr="tumor ce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133600"/>
            <a:ext cx="52038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1752600"/>
          </a:xfrm>
        </p:spPr>
        <p:txBody>
          <a:bodyPr rtlCol="0">
            <a:normAutofit fontScale="90000"/>
          </a:bodyPr>
          <a:lstStyle/>
          <a:p>
            <a:pPr eaLnBrk="1" fontAlgn="auto" hangingPunct="1">
              <a:spcAft>
                <a:spcPts val="0"/>
              </a:spcAft>
              <a:defRPr/>
            </a:pPr>
            <a:r>
              <a:rPr lang="en-US" sz="2700" b="1" dirty="0" smtClean="0">
                <a:solidFill>
                  <a:schemeClr val="accent1">
                    <a:lumMod val="75000"/>
                  </a:schemeClr>
                </a:solidFill>
                <a:ea typeface="Batang" pitchFamily="18" charset="-127"/>
              </a:rPr>
              <a:t/>
            </a:r>
            <a:br>
              <a:rPr lang="en-US" sz="2700" b="1" dirty="0" smtClean="0">
                <a:solidFill>
                  <a:schemeClr val="accent1">
                    <a:lumMod val="75000"/>
                  </a:schemeClr>
                </a:solidFill>
                <a:ea typeface="Batang" pitchFamily="18" charset="-127"/>
              </a:rPr>
            </a:br>
            <a:r>
              <a:rPr lang="en-US" sz="2700" dirty="0" smtClean="0">
                <a:solidFill>
                  <a:schemeClr val="accent1">
                    <a:lumMod val="75000"/>
                  </a:schemeClr>
                </a:solidFill>
                <a:ea typeface="Batang" pitchFamily="18" charset="-127"/>
              </a:rPr>
              <a:t/>
            </a:r>
            <a:br>
              <a:rPr lang="en-US" sz="2700" dirty="0" smtClean="0">
                <a:solidFill>
                  <a:schemeClr val="accent1">
                    <a:lumMod val="75000"/>
                  </a:schemeClr>
                </a:solidFill>
                <a:ea typeface="Batang" pitchFamily="18" charset="-127"/>
              </a:rPr>
            </a:br>
            <a:r>
              <a:rPr lang="en-US" sz="3100" i="1" dirty="0" smtClean="0">
                <a:solidFill>
                  <a:schemeClr val="accent1">
                    <a:lumMod val="75000"/>
                  </a:schemeClr>
                </a:solidFill>
                <a:latin typeface="+mn-lt"/>
              </a:rPr>
              <a:t>“Getting a mammogram will hurt!”</a:t>
            </a:r>
            <a:r>
              <a:rPr lang="en-US" sz="2800" b="1" dirty="0"/>
              <a:t/>
            </a:r>
            <a:br>
              <a:rPr lang="en-US" sz="2800" b="1" dirty="0"/>
            </a:br>
            <a:r>
              <a:rPr lang="en-US" sz="3200" b="1" dirty="0"/>
              <a:t/>
            </a:r>
            <a:br>
              <a:rPr lang="en-US" sz="3200" b="1" dirty="0"/>
            </a:br>
            <a:endParaRPr lang="en-US" sz="3200" dirty="0"/>
          </a:p>
        </p:txBody>
      </p:sp>
      <p:sp>
        <p:nvSpPr>
          <p:cNvPr id="3" name="Content Placeholder 2"/>
          <p:cNvSpPr>
            <a:spLocks noGrp="1"/>
          </p:cNvSpPr>
          <p:nvPr>
            <p:ph idx="1"/>
          </p:nvPr>
        </p:nvSpPr>
        <p:spPr>
          <a:xfrm>
            <a:off x="533400" y="2362200"/>
            <a:ext cx="8153400" cy="3733800"/>
          </a:xfrm>
        </p:spPr>
        <p:txBody>
          <a:bodyPr rtlCol="0">
            <a:normAutofit/>
          </a:bodyPr>
          <a:lstStyle/>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Some women experience a few seconds of being uncomfortable when having a mammogram, but it almost never causes pain. </a:t>
            </a:r>
          </a:p>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If you are menstruating,  schedule </a:t>
            </a:r>
            <a:r>
              <a:rPr lang="en-US" sz="3000" dirty="0">
                <a:solidFill>
                  <a:schemeClr val="accent1">
                    <a:lumMod val="75000"/>
                  </a:schemeClr>
                </a:solidFill>
              </a:rPr>
              <a:t>your mammogram the week after your </a:t>
            </a:r>
            <a:r>
              <a:rPr lang="en-US" sz="3000" dirty="0" smtClean="0">
                <a:solidFill>
                  <a:schemeClr val="accent1">
                    <a:lumMod val="75000"/>
                  </a:schemeClr>
                </a:solidFill>
              </a:rPr>
              <a:t>period, </a:t>
            </a:r>
            <a:r>
              <a:rPr lang="en-US" sz="3000" dirty="0">
                <a:solidFill>
                  <a:schemeClr val="accent1">
                    <a:lumMod val="75000"/>
                  </a:schemeClr>
                </a:solidFill>
              </a:rPr>
              <a:t>when your breasts should be less tender</a:t>
            </a:r>
            <a:r>
              <a:rPr lang="en-US" sz="3000" dirty="0" smtClean="0">
                <a:solidFill>
                  <a:schemeClr val="accent1">
                    <a:lumMod val="75000"/>
                  </a:schemeClr>
                </a:solidFill>
              </a:rPr>
              <a:t>.  </a:t>
            </a:r>
          </a:p>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Bring someone with you for emotional support.</a:t>
            </a:r>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1219200"/>
          </a:xfrm>
        </p:spPr>
        <p:txBody>
          <a:bodyPr rtlCol="0">
            <a:normAutofit fontScale="90000"/>
          </a:bodyPr>
          <a:lstStyle/>
          <a:p>
            <a:pPr eaLnBrk="1" fontAlgn="auto" hangingPunct="1">
              <a:spcAft>
                <a:spcPts val="0"/>
              </a:spcAft>
              <a:defRPr/>
            </a:pPr>
            <a:r>
              <a:rPr lang="en-US" sz="2700" dirty="0" smtClean="0">
                <a:solidFill>
                  <a:schemeClr val="accent1">
                    <a:lumMod val="75000"/>
                  </a:schemeClr>
                </a:solidFill>
                <a:ea typeface="Batang" pitchFamily="18" charset="-127"/>
              </a:rPr>
              <a:t/>
            </a:r>
            <a:br>
              <a:rPr lang="en-US" sz="2700" dirty="0" smtClean="0">
                <a:solidFill>
                  <a:schemeClr val="accent1">
                    <a:lumMod val="75000"/>
                  </a:schemeClr>
                </a:solidFill>
                <a:ea typeface="Batang" pitchFamily="18" charset="-127"/>
              </a:rPr>
            </a:br>
            <a:r>
              <a:rPr lang="en-US" sz="3100" i="1" dirty="0" smtClean="0">
                <a:solidFill>
                  <a:schemeClr val="accent1">
                    <a:lumMod val="75000"/>
                  </a:schemeClr>
                </a:solidFill>
                <a:latin typeface="+mn-lt"/>
              </a:rPr>
              <a:t>“A mammogram is too expensive; I could never afford it.”</a:t>
            </a:r>
            <a:r>
              <a:rPr lang="en-US" sz="3200" b="1" dirty="0"/>
              <a:t/>
            </a:r>
            <a:br>
              <a:rPr lang="en-US" sz="3200" b="1" dirty="0"/>
            </a:br>
            <a:r>
              <a:rPr lang="en-US" sz="2800" b="1" dirty="0"/>
              <a:t/>
            </a:r>
            <a:br>
              <a:rPr lang="en-US" sz="2800" b="1" dirty="0"/>
            </a:br>
            <a:r>
              <a:rPr lang="en-US" sz="3200" b="1" dirty="0"/>
              <a:t/>
            </a:r>
            <a:br>
              <a:rPr lang="en-US" sz="3200" b="1" dirty="0"/>
            </a:br>
            <a:endParaRPr lang="en-US" sz="3200" dirty="0"/>
          </a:p>
        </p:txBody>
      </p:sp>
      <p:sp>
        <p:nvSpPr>
          <p:cNvPr id="3" name="Content Placeholder 2"/>
          <p:cNvSpPr>
            <a:spLocks noGrp="1"/>
          </p:cNvSpPr>
          <p:nvPr>
            <p:ph idx="1"/>
          </p:nvPr>
        </p:nvSpPr>
        <p:spPr>
          <a:xfrm>
            <a:off x="457200" y="2590800"/>
            <a:ext cx="8153400" cy="4114800"/>
          </a:xfrm>
        </p:spPr>
        <p:txBody>
          <a:bodyPr rtlCol="0">
            <a:normAutofit fontScale="25000" lnSpcReduction="20000"/>
          </a:bodyPr>
          <a:lstStyle/>
          <a:p>
            <a:pPr marL="0" indent="0" algn="ctr" eaLnBrk="1" fontAlgn="auto" hangingPunct="1">
              <a:spcAft>
                <a:spcPts val="0"/>
              </a:spcAft>
              <a:buFont typeface="Arial" pitchFamily="34" charset="0"/>
              <a:buNone/>
              <a:defRPr/>
            </a:pPr>
            <a:r>
              <a:rPr lang="en-US" sz="11200" dirty="0" smtClean="0">
                <a:solidFill>
                  <a:schemeClr val="accent1">
                    <a:lumMod val="75000"/>
                  </a:schemeClr>
                </a:solidFill>
              </a:rPr>
              <a:t>The new Affordable </a:t>
            </a:r>
            <a:r>
              <a:rPr lang="en-US" sz="11200" dirty="0">
                <a:solidFill>
                  <a:schemeClr val="accent1">
                    <a:lumMod val="75000"/>
                  </a:schemeClr>
                </a:solidFill>
              </a:rPr>
              <a:t>Care </a:t>
            </a:r>
            <a:r>
              <a:rPr lang="en-US" sz="11200" dirty="0" smtClean="0">
                <a:solidFill>
                  <a:schemeClr val="accent1">
                    <a:lumMod val="75000"/>
                  </a:schemeClr>
                </a:solidFill>
              </a:rPr>
              <a:t>Act has made mammograms affordable for nearly everyone. </a:t>
            </a:r>
            <a:endParaRPr lang="en-US" dirty="0" smtClean="0">
              <a:solidFill>
                <a:schemeClr val="accent1">
                  <a:lumMod val="75000"/>
                </a:schemeClr>
              </a:solidFill>
            </a:endParaRPr>
          </a:p>
          <a:p>
            <a:pPr marL="457200" lvl="2" indent="-457200" eaLnBrk="1" fontAlgn="auto" hangingPunct="1">
              <a:spcAft>
                <a:spcPts val="0"/>
              </a:spcAft>
              <a:buFont typeface="Wingdings" pitchFamily="2" charset="2"/>
              <a:buChar char="ü"/>
              <a:defRPr/>
            </a:pPr>
            <a:r>
              <a:rPr lang="en-US" sz="11200" dirty="0" smtClean="0">
                <a:solidFill>
                  <a:schemeClr val="accent1">
                    <a:lumMod val="75000"/>
                  </a:schemeClr>
                </a:solidFill>
              </a:rPr>
              <a:t>Insurance: mammograms and other preventive women’s services are covered at no cost. </a:t>
            </a:r>
          </a:p>
          <a:p>
            <a:pPr marL="457200" lvl="2" indent="-457200" eaLnBrk="1" fontAlgn="auto" hangingPunct="1">
              <a:spcAft>
                <a:spcPts val="0"/>
              </a:spcAft>
              <a:buFont typeface="Wingdings" pitchFamily="2" charset="2"/>
              <a:buChar char="ü"/>
              <a:defRPr/>
            </a:pPr>
            <a:r>
              <a:rPr lang="en-US" sz="11200" dirty="0" smtClean="0">
                <a:solidFill>
                  <a:schemeClr val="accent1">
                    <a:lumMod val="75000"/>
                  </a:schemeClr>
                </a:solidFill>
              </a:rPr>
              <a:t>Medicare</a:t>
            </a:r>
            <a:r>
              <a:rPr lang="en-US" sz="11200" dirty="0">
                <a:solidFill>
                  <a:schemeClr val="accent1">
                    <a:lumMod val="75000"/>
                  </a:schemeClr>
                </a:solidFill>
              </a:rPr>
              <a:t>:  preventive services, including mammograms, </a:t>
            </a:r>
            <a:r>
              <a:rPr lang="en-US" sz="11200" dirty="0" smtClean="0">
                <a:solidFill>
                  <a:schemeClr val="accent1">
                    <a:lumMod val="75000"/>
                  </a:schemeClr>
                </a:solidFill>
              </a:rPr>
              <a:t>are free on an annual basis.</a:t>
            </a:r>
            <a:endParaRPr lang="en-US" sz="11200" dirty="0">
              <a:solidFill>
                <a:schemeClr val="accent1">
                  <a:lumMod val="75000"/>
                </a:schemeClr>
              </a:solidFill>
            </a:endParaRPr>
          </a:p>
          <a:p>
            <a:pPr marL="457200" lvl="2" indent="-457200" eaLnBrk="1" fontAlgn="auto" hangingPunct="1">
              <a:spcAft>
                <a:spcPts val="0"/>
              </a:spcAft>
              <a:buFont typeface="Wingdings" pitchFamily="2" charset="2"/>
              <a:buChar char="ü"/>
              <a:defRPr/>
            </a:pPr>
            <a:r>
              <a:rPr lang="en-US" sz="11200" dirty="0">
                <a:solidFill>
                  <a:schemeClr val="accent1">
                    <a:lumMod val="75000"/>
                  </a:schemeClr>
                </a:solidFill>
              </a:rPr>
              <a:t>Medicaid: all state plus </a:t>
            </a:r>
            <a:r>
              <a:rPr lang="en-US" sz="11200" dirty="0" smtClean="0">
                <a:solidFill>
                  <a:schemeClr val="accent1">
                    <a:lumMod val="75000"/>
                  </a:schemeClr>
                </a:solidFill>
              </a:rPr>
              <a:t>D.C. </a:t>
            </a:r>
            <a:r>
              <a:rPr lang="en-US" sz="11200" dirty="0">
                <a:solidFill>
                  <a:schemeClr val="accent1">
                    <a:lumMod val="75000"/>
                  </a:schemeClr>
                </a:solidFill>
              </a:rPr>
              <a:t>Medicaid programs will cover screening mammograms.  </a:t>
            </a:r>
            <a:endParaRPr lang="en-US" sz="11200" dirty="0" smtClean="0">
              <a:solidFill>
                <a:schemeClr val="accent1">
                  <a:lumMod val="75000"/>
                </a:schemeClr>
              </a:solidFill>
            </a:endParaRPr>
          </a:p>
          <a:p>
            <a:pPr marL="457200" lvl="2" indent="-457200" eaLnBrk="1" fontAlgn="auto" hangingPunct="1">
              <a:spcAft>
                <a:spcPts val="0"/>
              </a:spcAft>
              <a:buFont typeface="Wingdings" pitchFamily="2" charset="2"/>
              <a:buChar char="ü"/>
              <a:defRPr/>
            </a:pPr>
            <a:r>
              <a:rPr lang="en-US" sz="11200" dirty="0" smtClean="0">
                <a:solidFill>
                  <a:schemeClr val="accent1">
                    <a:lumMod val="75000"/>
                  </a:schemeClr>
                </a:solidFill>
              </a:rPr>
              <a:t>Additional Screening Option:  National Breast and Cervical Cancer Early Detection Program (CDC) (1-800-232-4636) or www.cdc.gov/cancer</a:t>
            </a:r>
            <a:endParaRPr lang="en-US" sz="11200" dirty="0">
              <a:solidFill>
                <a:schemeClr val="accent1">
                  <a:lumMod val="75000"/>
                </a:schemeClr>
              </a:solidFill>
            </a:endParaRPr>
          </a:p>
          <a:p>
            <a:pPr marL="0" indent="0" eaLnBrk="1" fontAlgn="auto" hangingPunct="1">
              <a:spcAft>
                <a:spcPts val="0"/>
              </a:spcAft>
              <a:buFont typeface="Arial" pitchFamily="34" charset="0"/>
              <a:buNone/>
              <a:defRPr/>
            </a:pPr>
            <a:r>
              <a:rPr lang="en-US" sz="2800" dirty="0" smtClean="0">
                <a:solidFill>
                  <a:schemeClr val="accent1">
                    <a:lumMod val="75000"/>
                  </a:schemeClr>
                </a:solidFill>
              </a:rPr>
              <a:t>.</a:t>
            </a:r>
            <a:endParaRPr lang="en-US" sz="2800" dirty="0">
              <a:solidFill>
                <a:schemeClr val="accent1">
                  <a:lumMod val="75000"/>
                </a:schemeClr>
              </a:solidFill>
            </a:endParaRPr>
          </a:p>
        </p:txBody>
      </p:sp>
      <p:pic>
        <p:nvPicPr>
          <p:cNvPr id="10245" name="Picture 5" descr="C:\Users\smerricks\AppData\Local\Microsoft\Windows\Temporary Internet Files\Content.IE5\EKI0G6US\MP9003418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smerricks\AppData\Local\Microsoft\Windows\Temporary Internet Files\Content.IE5\EKI0G6US\MP9003418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9144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C:\Users\smerricks\AppData\Local\Microsoft\Windows\Temporary Internet Files\Content.IE5\EKI0G6US\MP9003418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9144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2286000"/>
          </a:xfrm>
        </p:spPr>
        <p:txBody>
          <a:bodyPr rtlCol="0">
            <a:normAutofit fontScale="90000"/>
          </a:bodyPr>
          <a:lstStyle/>
          <a:p>
            <a:pPr eaLnBrk="1" fontAlgn="auto" hangingPunct="1">
              <a:spcAft>
                <a:spcPts val="0"/>
              </a:spcAft>
              <a:defRPr/>
            </a:pPr>
            <a:r>
              <a:rPr lang="en-US" sz="2700" b="1" dirty="0" smtClean="0">
                <a:solidFill>
                  <a:schemeClr val="accent1">
                    <a:lumMod val="75000"/>
                  </a:schemeClr>
                </a:solidFill>
                <a:ea typeface="Batang" pitchFamily="18" charset="-127"/>
              </a:rPr>
              <a:t/>
            </a:r>
            <a:br>
              <a:rPr lang="en-US" sz="2700" b="1" dirty="0" smtClean="0">
                <a:solidFill>
                  <a:schemeClr val="accent1">
                    <a:lumMod val="75000"/>
                  </a:schemeClr>
                </a:solidFill>
                <a:ea typeface="Batang" pitchFamily="18" charset="-127"/>
              </a:rPr>
            </a:br>
            <a:r>
              <a:rPr lang="en-US" sz="3100" i="1" dirty="0" smtClean="0">
                <a:solidFill>
                  <a:schemeClr val="accent1">
                    <a:lumMod val="75000"/>
                  </a:schemeClr>
                </a:solidFill>
                <a:latin typeface="+mn-lt"/>
              </a:rPr>
              <a:t>“There’s no point in getting a mammogram, if they find something it will be too late to do anything about it anyway.”</a:t>
            </a:r>
            <a:r>
              <a:rPr lang="en-US" sz="3200" b="1" dirty="0"/>
              <a:t/>
            </a:r>
            <a:br>
              <a:rPr lang="en-US" sz="3200" b="1" dirty="0"/>
            </a:br>
            <a:r>
              <a:rPr lang="en-US" sz="2800" b="1" dirty="0"/>
              <a:t/>
            </a:r>
            <a:br>
              <a:rPr lang="en-US" sz="2800" b="1" dirty="0"/>
            </a:br>
            <a:r>
              <a:rPr lang="en-US" sz="3200" b="1" dirty="0"/>
              <a:t/>
            </a:r>
            <a:br>
              <a:rPr lang="en-US" sz="3200" b="1" dirty="0"/>
            </a:br>
            <a:endParaRPr lang="en-US" sz="3200" dirty="0"/>
          </a:p>
        </p:txBody>
      </p:sp>
      <p:sp>
        <p:nvSpPr>
          <p:cNvPr id="3" name="Content Placeholder 2"/>
          <p:cNvSpPr>
            <a:spLocks noGrp="1"/>
          </p:cNvSpPr>
          <p:nvPr>
            <p:ph idx="1"/>
          </p:nvPr>
        </p:nvSpPr>
        <p:spPr>
          <a:xfrm>
            <a:off x="381000" y="3352800"/>
            <a:ext cx="8534400" cy="4572000"/>
          </a:xfrm>
        </p:spPr>
        <p:txBody>
          <a:bodyPr rtlCol="0">
            <a:normAutofit/>
          </a:bodyPr>
          <a:lstStyle/>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Times have changed! Survival is high because breast cancers respond well to treatment. </a:t>
            </a:r>
          </a:p>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5 year survival rate for early stage breast cancer is 93%. </a:t>
            </a:r>
          </a:p>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1 in 8 women over a lifetime are diagnosed with breast cancer.  </a:t>
            </a:r>
          </a:p>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There are 2 and 1/2 million breast cancer survivors in the U.S.</a:t>
            </a:r>
          </a:p>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Many women treated with breast cancer go on to live long, productive lives, without recurrence.  </a:t>
            </a:r>
          </a:p>
          <a:p>
            <a:pPr marL="352425" indent="-352425" eaLnBrk="1" fontAlgn="auto" hangingPunct="1">
              <a:spcBef>
                <a:spcPts val="0"/>
              </a:spcBef>
              <a:spcAft>
                <a:spcPts val="0"/>
              </a:spcAft>
              <a:buFont typeface="Wingdings" pitchFamily="2" charset="2"/>
              <a:buChar char="ü"/>
              <a:defRPr/>
            </a:pPr>
            <a:r>
              <a:rPr lang="en-US" sz="2400" b="1" dirty="0" smtClean="0">
                <a:solidFill>
                  <a:srgbClr val="C80294"/>
                </a:solidFill>
              </a:rPr>
              <a:t>Early screening saves lives!</a:t>
            </a:r>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merricks\AppData\Local\Microsoft\Windows\Temporary Internet Files\Content.IE5\87PPWUBH\MP9004445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82863"/>
            <a:ext cx="43434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533400"/>
            <a:ext cx="8458200" cy="1371600"/>
          </a:xfrm>
        </p:spPr>
        <p:txBody>
          <a:bodyPr rtlCol="0">
            <a:normAutofit fontScale="90000"/>
          </a:bodyPr>
          <a:lstStyle/>
          <a:p>
            <a:pPr eaLnBrk="1" fontAlgn="auto" hangingPunct="1">
              <a:spcAft>
                <a:spcPts val="0"/>
              </a:spcAft>
              <a:defRPr/>
            </a:pPr>
            <a:r>
              <a:rPr lang="en-US" sz="2400" b="1" dirty="0" smtClean="0">
                <a:solidFill>
                  <a:srgbClr val="376092"/>
                </a:solidFill>
                <a:ea typeface="Batang" pitchFamily="18" charset="-127"/>
              </a:rPr>
              <a:t/>
            </a:r>
            <a:br>
              <a:rPr lang="en-US" sz="2400" b="1" dirty="0" smtClean="0">
                <a:solidFill>
                  <a:srgbClr val="376092"/>
                </a:solidFill>
                <a:ea typeface="Batang" pitchFamily="18" charset="-127"/>
              </a:rPr>
            </a:br>
            <a:r>
              <a:rPr lang="en-US" sz="2800" i="1" dirty="0" smtClean="0">
                <a:solidFill>
                  <a:schemeClr val="tx2"/>
                </a:solidFill>
                <a:ea typeface="Batang" pitchFamily="18" charset="-127"/>
              </a:rPr>
              <a:t/>
            </a:r>
            <a:br>
              <a:rPr lang="en-US" sz="2800" i="1" dirty="0" smtClean="0">
                <a:solidFill>
                  <a:schemeClr val="tx2"/>
                </a:solidFill>
                <a:ea typeface="Batang" pitchFamily="18" charset="-127"/>
              </a:rPr>
            </a:br>
            <a:r>
              <a:rPr lang="en-US" sz="3100" i="1" dirty="0" smtClean="0">
                <a:solidFill>
                  <a:schemeClr val="accent1">
                    <a:lumMod val="75000"/>
                  </a:schemeClr>
                </a:solidFill>
              </a:rPr>
              <a:t>“I won’t be able to get a mammogram</a:t>
            </a:r>
            <a:br>
              <a:rPr lang="en-US" sz="3100" i="1" dirty="0" smtClean="0">
                <a:solidFill>
                  <a:schemeClr val="accent1">
                    <a:lumMod val="75000"/>
                  </a:schemeClr>
                </a:solidFill>
              </a:rPr>
            </a:br>
            <a:r>
              <a:rPr lang="en-US" sz="3100" i="1" dirty="0" smtClean="0">
                <a:solidFill>
                  <a:schemeClr val="accent1">
                    <a:lumMod val="75000"/>
                  </a:schemeClr>
                </a:solidFill>
              </a:rPr>
              <a:t>     because the facility won’t be accessible.”</a:t>
            </a:r>
            <a:br>
              <a:rPr lang="en-US" sz="3100" i="1" dirty="0" smtClean="0">
                <a:solidFill>
                  <a:schemeClr val="accent1">
                    <a:lumMod val="75000"/>
                  </a:schemeClr>
                </a:solidFill>
              </a:rPr>
            </a:br>
            <a:r>
              <a:rPr lang="en-US" sz="2900" b="1" dirty="0" smtClean="0"/>
              <a:t/>
            </a:r>
            <a:br>
              <a:rPr lang="en-US" sz="2900" b="1" dirty="0" smtClean="0"/>
            </a:br>
            <a:endParaRPr lang="en-US" sz="2900" b="1" dirty="0" smtClean="0"/>
          </a:p>
        </p:txBody>
      </p:sp>
      <p:sp>
        <p:nvSpPr>
          <p:cNvPr id="3" name="Content Placeholder 2"/>
          <p:cNvSpPr>
            <a:spLocks noGrp="1"/>
          </p:cNvSpPr>
          <p:nvPr>
            <p:ph idx="1"/>
          </p:nvPr>
        </p:nvSpPr>
        <p:spPr>
          <a:xfrm>
            <a:off x="0" y="1981200"/>
            <a:ext cx="4953000" cy="4495800"/>
          </a:xfrm>
        </p:spPr>
        <p:txBody>
          <a:bodyPr rtlCol="0">
            <a:normAutofit/>
          </a:bodyPr>
          <a:lstStyle/>
          <a:p>
            <a:pPr marL="0" indent="0" algn="ctr" eaLnBrk="1" fontAlgn="auto" hangingPunct="1">
              <a:lnSpc>
                <a:spcPct val="80000"/>
              </a:lnSpc>
              <a:spcAft>
                <a:spcPts val="0"/>
              </a:spcAft>
              <a:buFont typeface="Arial" pitchFamily="34" charset="0"/>
              <a:buNone/>
              <a:defRPr/>
            </a:pPr>
            <a:endParaRPr lang="en-US" sz="2800" b="1" dirty="0" smtClean="0">
              <a:solidFill>
                <a:srgbClr val="376092"/>
              </a:solidFill>
            </a:endParaRP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Susan G. </a:t>
            </a:r>
            <a:r>
              <a:rPr lang="en-US" sz="2800" dirty="0" err="1" smtClean="0">
                <a:solidFill>
                  <a:schemeClr val="accent1">
                    <a:lumMod val="75000"/>
                  </a:schemeClr>
                </a:solidFill>
              </a:rPr>
              <a:t>Komen</a:t>
            </a:r>
            <a:r>
              <a:rPr lang="en-US" sz="2800" dirty="0" smtClean="0">
                <a:solidFill>
                  <a:schemeClr val="accent1">
                    <a:lumMod val="75000"/>
                  </a:schemeClr>
                </a:solidFill>
              </a:rPr>
              <a:t> for the Cure sponsored an accessibility survey of mammography facilities in the DC area and most are accessible. </a:t>
            </a: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When you call to make an appointment, tell</a:t>
            </a:r>
            <a:r>
              <a:rPr lang="en-US" sz="2800" b="1" dirty="0" smtClean="0">
                <a:solidFill>
                  <a:schemeClr val="accent1">
                    <a:lumMod val="75000"/>
                  </a:schemeClr>
                </a:solidFill>
              </a:rPr>
              <a:t> </a:t>
            </a:r>
            <a:r>
              <a:rPr lang="en-US" sz="2800" dirty="0" smtClean="0">
                <a:solidFill>
                  <a:schemeClr val="accent1">
                    <a:lumMod val="75000"/>
                  </a:schemeClr>
                </a:solidFill>
              </a:rPr>
              <a:t>staff about issues that concern you.</a:t>
            </a: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Don’t be shy!  This is your life!</a:t>
            </a:r>
          </a:p>
        </p:txBody>
      </p:sp>
      <p:sp>
        <p:nvSpPr>
          <p:cNvPr id="6" name="TextBox 5"/>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1295400"/>
          </a:xfrm>
        </p:spPr>
        <p:txBody>
          <a:bodyPr rtlCol="0">
            <a:normAutofit fontScale="90000"/>
          </a:bodyPr>
          <a:lstStyle/>
          <a:p>
            <a:pPr eaLnBrk="1" fontAlgn="auto" hangingPunct="1">
              <a:spcAft>
                <a:spcPts val="0"/>
              </a:spcAft>
              <a:defRPr/>
            </a:pP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i="1" dirty="0" smtClean="0">
                <a:solidFill>
                  <a:schemeClr val="accent1">
                    <a:lumMod val="75000"/>
                  </a:schemeClr>
                </a:solidFill>
              </a:rPr>
              <a:t> </a:t>
            </a:r>
            <a:r>
              <a:rPr lang="en-US" sz="2800" b="1" i="1" dirty="0" smtClean="0">
                <a:solidFill>
                  <a:schemeClr val="accent1">
                    <a:lumMod val="75000"/>
                  </a:schemeClr>
                </a:solidFill>
              </a:rPr>
              <a:t>“Getting a mammogram will expose me to radiation and can actually give me breast cancer.”</a:t>
            </a:r>
          </a:p>
        </p:txBody>
      </p:sp>
      <p:sp>
        <p:nvSpPr>
          <p:cNvPr id="3" name="Content Placeholder 2"/>
          <p:cNvSpPr>
            <a:spLocks noGrp="1"/>
          </p:cNvSpPr>
          <p:nvPr>
            <p:ph idx="1"/>
          </p:nvPr>
        </p:nvSpPr>
        <p:spPr>
          <a:xfrm>
            <a:off x="381000" y="4038600"/>
            <a:ext cx="8229600" cy="2438400"/>
          </a:xfrm>
        </p:spPr>
        <p:txBody>
          <a:bodyPr rtlCol="0">
            <a:normAutofit/>
          </a:bodyPr>
          <a:lstStyle/>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Modern mammograms aren’t perfect, but they use very little radiation and can detect very small tumors that can’t be felt during a self-exam or even a clinical exam. </a:t>
            </a: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Benefits of mammograms far outweigh the costs.</a:t>
            </a:r>
          </a:p>
        </p:txBody>
      </p:sp>
      <p:pic>
        <p:nvPicPr>
          <p:cNvPr id="13317" name="Picture 22" descr="tumor ce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09800"/>
            <a:ext cx="5584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1371600"/>
          </a:xfrm>
        </p:spPr>
        <p:txBody>
          <a:bodyPr rtlCol="0">
            <a:normAutofit fontScale="90000"/>
          </a:bodyPr>
          <a:lstStyle/>
          <a:p>
            <a:pPr eaLnBrk="1" fontAlgn="auto" hangingPunct="1">
              <a:spcAft>
                <a:spcPts val="0"/>
              </a:spcAft>
              <a:defRPr/>
            </a:pP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dirty="0" smtClean="0">
                <a:solidFill>
                  <a:srgbClr val="376092"/>
                </a:solidFill>
                <a:ea typeface="Batang" pitchFamily="18" charset="-127"/>
              </a:rPr>
              <a:t/>
            </a:r>
            <a:br>
              <a:rPr lang="en-US" sz="2800" dirty="0" smtClean="0">
                <a:solidFill>
                  <a:srgbClr val="376092"/>
                </a:solidFill>
                <a:ea typeface="Batang" pitchFamily="18" charset="-127"/>
              </a:rPr>
            </a:br>
            <a:r>
              <a:rPr lang="en-US" sz="2800" dirty="0" smtClean="0"/>
              <a:t> </a:t>
            </a:r>
            <a:r>
              <a:rPr lang="en-US" sz="2800" i="1" dirty="0" smtClean="0">
                <a:solidFill>
                  <a:schemeClr val="accent1">
                    <a:lumMod val="75000"/>
                  </a:schemeClr>
                </a:solidFill>
              </a:rPr>
              <a:t>“Changes in my mammogram or an unclear mammogram means I must have breast cancer.”</a:t>
            </a:r>
          </a:p>
        </p:txBody>
      </p:sp>
      <p:sp>
        <p:nvSpPr>
          <p:cNvPr id="3" name="Content Placeholder 2"/>
          <p:cNvSpPr>
            <a:spLocks noGrp="1"/>
          </p:cNvSpPr>
          <p:nvPr>
            <p:ph idx="1"/>
          </p:nvPr>
        </p:nvSpPr>
        <p:spPr>
          <a:xfrm>
            <a:off x="381000" y="2743200"/>
            <a:ext cx="8153400" cy="3657600"/>
          </a:xfrm>
        </p:spPr>
        <p:txBody>
          <a:bodyPr rtlCol="0">
            <a:normAutofit/>
          </a:bodyPr>
          <a:lstStyle/>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Not true!  After your mammogram, the radiologist will read your x-ray.  Further tests, such as an ultrasound, MRI or biopsy may be necessary to see if you have a cancerous tumor.  These additional tests help the doctor determine if you have cancer and do not mean you have cancer. </a:t>
            </a: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It is important you get proper follow-up care after an abnormal mammogram.  Getting called back for more tests is normal.</a:t>
            </a:r>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flyer_group.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981200"/>
            <a:ext cx="472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ctrTitle" idx="4294967295"/>
          </p:nvPr>
        </p:nvSpPr>
        <p:spPr>
          <a:xfrm>
            <a:off x="685800" y="228600"/>
            <a:ext cx="6858000" cy="2286000"/>
          </a:xfrm>
        </p:spPr>
        <p:txBody>
          <a:bodyPr>
            <a:normAutofit/>
          </a:bodyPr>
          <a:lstStyle/>
          <a:p>
            <a:pPr eaLnBrk="1" hangingPunct="1"/>
            <a:r>
              <a:rPr lang="en-US" dirty="0" smtClean="0">
                <a:solidFill>
                  <a:srgbClr val="002060"/>
                </a:solidFill>
                <a:ea typeface="Batang" pitchFamily="18" charset="-127"/>
              </a:rPr>
              <a:t>Overcoming Challenges: The Truth About Breast Cancer for Women With Disabilities</a:t>
            </a:r>
          </a:p>
        </p:txBody>
      </p:sp>
      <p:pic>
        <p:nvPicPr>
          <p:cNvPr id="4102" name="Picture 9" descr="AAHD-small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181600"/>
            <a:ext cx="9128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6"/>
          <p:cNvSpPr txBox="1">
            <a:spLocks noChangeArrowheads="1"/>
          </p:cNvSpPr>
          <p:nvPr/>
        </p:nvSpPr>
        <p:spPr bwMode="auto">
          <a:xfrm>
            <a:off x="1676400" y="5791200"/>
            <a:ext cx="5280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American Association on Health and Disability</a:t>
            </a:r>
          </a:p>
          <a:p>
            <a:pPr eaLnBrk="1" hangingPunct="1"/>
            <a:endParaRPr lang="en-US">
              <a:latin typeface="Calibri" pitchFamily="34" charset="0"/>
            </a:endParaRPr>
          </a:p>
        </p:txBody>
      </p:sp>
      <p:sp>
        <p:nvSpPr>
          <p:cNvPr id="4104" name="TextBox 7"/>
          <p:cNvSpPr txBox="1">
            <a:spLocks noChangeArrowheads="1"/>
          </p:cNvSpPr>
          <p:nvPr/>
        </p:nvSpPr>
        <p:spPr bwMode="auto">
          <a:xfrm>
            <a:off x="1371600" y="5943600"/>
            <a:ext cx="317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latin typeface="Calibri" pitchFamily="34" charset="0"/>
              </a:rPr>
              <a:t>©</a:t>
            </a:r>
            <a:endParaRPr lang="en-US" sz="1400">
              <a:latin typeface="Calibri" pitchFamily="34" charset="0"/>
            </a:endParaRPr>
          </a:p>
          <a:p>
            <a:pPr eaLnBrk="1" hangingPunct="1"/>
            <a:endParaRPr lang="en-US">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flyer_group.tif"/>
          <p:cNvPicPr>
            <a:picLocks noChangeAspect="1" noChangeArrowheads="1"/>
          </p:cNvPicPr>
          <p:nvPr/>
        </p:nvPicPr>
        <p:blipFill>
          <a:blip r:embed="rId2" cstate="print"/>
          <a:srcRect/>
          <a:stretch>
            <a:fillRect/>
          </a:stretch>
        </p:blipFill>
        <p:spPr bwMode="auto">
          <a:xfrm>
            <a:off x="4800600" y="2117725"/>
            <a:ext cx="4343400" cy="4419600"/>
          </a:xfrm>
          <a:prstGeom prst="rect">
            <a:avLst/>
          </a:prstGeom>
          <a:noFill/>
          <a:ln w="9525">
            <a:noFill/>
            <a:miter lim="800000"/>
            <a:headEnd/>
            <a:tailEnd/>
          </a:ln>
        </p:spPr>
      </p:pic>
      <p:sp>
        <p:nvSpPr>
          <p:cNvPr id="22531" name="Title 1"/>
          <p:cNvSpPr>
            <a:spLocks noGrp="1"/>
          </p:cNvSpPr>
          <p:nvPr>
            <p:ph type="title"/>
          </p:nvPr>
        </p:nvSpPr>
        <p:spPr bwMode="auto">
          <a:xfrm>
            <a:off x="990600" y="533400"/>
            <a:ext cx="6248400" cy="1905000"/>
          </a:xfrm>
          <a:prstGeom prst="rect">
            <a:avLst/>
          </a:prstGeom>
          <a:noFill/>
          <a:ln>
            <a:miter lim="800000"/>
            <a:headEnd/>
            <a:tailEnd/>
          </a:ln>
        </p:spPr>
        <p:txBody>
          <a:bodyPr>
            <a:normAutofit/>
          </a:bodyPr>
          <a:lstStyle/>
          <a:p>
            <a:pPr eaLnBrk="1" hangingPunct="1"/>
            <a:r>
              <a:rPr lang="en-US" dirty="0" smtClean="0">
                <a:solidFill>
                  <a:srgbClr val="002060"/>
                </a:solidFill>
                <a:ea typeface="Batang" pitchFamily="18" charset="-127"/>
              </a:rPr>
              <a:t>Screening Tips for Women with Disabilities</a:t>
            </a:r>
            <a:endParaRPr lang="en-US" sz="4000" dirty="0" smtClean="0">
              <a:solidFill>
                <a:srgbClr val="002060"/>
              </a:solidFill>
              <a:ea typeface="Batang" pitchFamily="18" charset="-127"/>
            </a:endParaRPr>
          </a:p>
        </p:txBody>
      </p:sp>
      <p:pic>
        <p:nvPicPr>
          <p:cNvPr id="22534" name="Picture 9" descr="AAHD-small4.JPG"/>
          <p:cNvPicPr>
            <a:picLocks noChangeAspect="1"/>
          </p:cNvPicPr>
          <p:nvPr/>
        </p:nvPicPr>
        <p:blipFill>
          <a:blip r:embed="rId3" cstate="print"/>
          <a:srcRect/>
          <a:stretch>
            <a:fillRect/>
          </a:stretch>
        </p:blipFill>
        <p:spPr bwMode="auto">
          <a:xfrm>
            <a:off x="457200" y="5486400"/>
            <a:ext cx="912813" cy="936625"/>
          </a:xfrm>
          <a:prstGeom prst="rect">
            <a:avLst/>
          </a:prstGeom>
          <a:noFill/>
          <a:ln w="9525">
            <a:noFill/>
            <a:miter lim="800000"/>
            <a:headEnd/>
            <a:tailEnd/>
          </a:ln>
        </p:spPr>
      </p:pic>
      <p:sp>
        <p:nvSpPr>
          <p:cNvPr id="22535" name="TextBox 6"/>
          <p:cNvSpPr txBox="1">
            <a:spLocks noChangeArrowheads="1"/>
          </p:cNvSpPr>
          <p:nvPr/>
        </p:nvSpPr>
        <p:spPr bwMode="auto">
          <a:xfrm>
            <a:off x="1828800" y="6019800"/>
            <a:ext cx="5280025" cy="646113"/>
          </a:xfrm>
          <a:prstGeom prst="rect">
            <a:avLst/>
          </a:prstGeom>
          <a:noFill/>
          <a:ln w="9525">
            <a:noFill/>
            <a:miter lim="800000"/>
            <a:headEnd/>
            <a:tailEnd/>
          </a:ln>
        </p:spPr>
        <p:txBody>
          <a:bodyPr wrap="none">
            <a:spAutoFit/>
          </a:bodyPr>
          <a:lstStyle/>
          <a:p>
            <a:r>
              <a:rPr lang="en-US" b="1"/>
              <a:t>American Association on Health and Disability</a:t>
            </a:r>
          </a:p>
          <a:p>
            <a:endParaRPr lang="en-US"/>
          </a:p>
        </p:txBody>
      </p:sp>
      <p:sp>
        <p:nvSpPr>
          <p:cNvPr id="22536" name="TextBox 7"/>
          <p:cNvSpPr txBox="1">
            <a:spLocks noChangeArrowheads="1"/>
          </p:cNvSpPr>
          <p:nvPr/>
        </p:nvSpPr>
        <p:spPr bwMode="auto">
          <a:xfrm>
            <a:off x="1371600" y="6096000"/>
            <a:ext cx="381000" cy="584200"/>
          </a:xfrm>
          <a:prstGeom prst="rect">
            <a:avLst/>
          </a:prstGeom>
          <a:noFill/>
          <a:ln w="9525">
            <a:noFill/>
            <a:miter lim="800000"/>
            <a:headEnd/>
            <a:tailEnd/>
          </a:ln>
        </p:spPr>
        <p:txBody>
          <a:bodyPr>
            <a:spAutoFit/>
          </a:bodyPr>
          <a:lstStyle/>
          <a:p>
            <a:r>
              <a:rPr lang="en-US" sz="1400" b="1"/>
              <a:t>©</a:t>
            </a:r>
            <a:endParaRPr lang="en-US" sz="1400"/>
          </a:p>
          <a:p>
            <a:endParaRPr lang="en-US"/>
          </a:p>
        </p:txBody>
      </p:sp>
      <p:sp>
        <p:nvSpPr>
          <p:cNvPr id="22537" name="Rectangle 8"/>
          <p:cNvSpPr>
            <a:spLocks noChangeArrowheads="1"/>
          </p:cNvSpPr>
          <p:nvPr/>
        </p:nvSpPr>
        <p:spPr bwMode="auto">
          <a:xfrm>
            <a:off x="0" y="2438400"/>
            <a:ext cx="4495800" cy="2678113"/>
          </a:xfrm>
          <a:prstGeom prst="rect">
            <a:avLst/>
          </a:prstGeom>
          <a:noFill/>
          <a:ln w="9525">
            <a:noFill/>
            <a:miter lim="800000"/>
            <a:headEnd/>
            <a:tailEnd/>
          </a:ln>
        </p:spPr>
        <p:txBody>
          <a:bodyPr>
            <a:spAutoFit/>
          </a:bodyPr>
          <a:lstStyle/>
          <a:p>
            <a:pPr marL="571500" indent="-571500">
              <a:buFont typeface="Wingdings" pitchFamily="2" charset="2"/>
              <a:buChar char="ü"/>
            </a:pPr>
            <a:r>
              <a:rPr lang="en-US" sz="2400" b="1" dirty="0">
                <a:solidFill>
                  <a:schemeClr val="tx2"/>
                </a:solidFill>
              </a:rPr>
              <a:t>During the clinical breast exam, tell your health care provider what things make you uncomfortable and what makes an exam more comfortable for you. </a:t>
            </a:r>
          </a:p>
        </p:txBody>
      </p:sp>
      <p:sp>
        <p:nvSpPr>
          <p:cNvPr id="10" name="TextBox 9"/>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320-mamography"/>
          <p:cNvPicPr>
            <a:picLocks noChangeAspect="1" noChangeArrowheads="1"/>
          </p:cNvPicPr>
          <p:nvPr/>
        </p:nvPicPr>
        <p:blipFill>
          <a:blip r:embed="rId3" cstate="print"/>
          <a:srcRect/>
          <a:stretch>
            <a:fillRect/>
          </a:stretch>
        </p:blipFill>
        <p:spPr bwMode="auto">
          <a:xfrm>
            <a:off x="0" y="1828800"/>
            <a:ext cx="4495800" cy="3657600"/>
          </a:xfrm>
          <a:prstGeom prst="rect">
            <a:avLst/>
          </a:prstGeom>
          <a:noFill/>
          <a:ln w="9525">
            <a:noFill/>
            <a:miter lim="800000"/>
            <a:headEnd/>
            <a:tailEnd/>
          </a:ln>
        </p:spPr>
      </p:pic>
      <p:sp>
        <p:nvSpPr>
          <p:cNvPr id="2457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b="1" dirty="0" smtClean="0">
                <a:solidFill>
                  <a:schemeClr val="tx2"/>
                </a:solidFill>
              </a:rPr>
              <a:t>Clinical Breast Exams &amp; Mammograms: Positioning</a:t>
            </a:r>
            <a:r>
              <a:rPr lang="en-US" sz="3600" dirty="0" smtClean="0"/>
              <a:t> </a:t>
            </a:r>
          </a:p>
        </p:txBody>
      </p:sp>
      <p:sp>
        <p:nvSpPr>
          <p:cNvPr id="3" name="Content Placeholder 2"/>
          <p:cNvSpPr>
            <a:spLocks noGrp="1"/>
          </p:cNvSpPr>
          <p:nvPr>
            <p:ph idx="1"/>
          </p:nvPr>
        </p:nvSpPr>
        <p:spPr>
          <a:xfrm>
            <a:off x="4114800" y="1447800"/>
            <a:ext cx="5029200" cy="4953000"/>
          </a:xfrm>
        </p:spPr>
        <p:txBody>
          <a:bodyPr>
            <a:normAutofit fontScale="92500" lnSpcReduction="10000"/>
          </a:bodyPr>
          <a:lstStyle/>
          <a:p>
            <a:pPr marL="571500" indent="-571500">
              <a:buFont typeface="Wingdings" pitchFamily="2" charset="2"/>
              <a:buChar char="ü"/>
              <a:defRPr/>
            </a:pPr>
            <a:r>
              <a:rPr lang="en-US" sz="2800" b="1" dirty="0" smtClean="0">
                <a:solidFill>
                  <a:schemeClr val="tx2"/>
                </a:solidFill>
              </a:rPr>
              <a:t>During the mammogram, find out what position is most comfortable for you and gets the best x-ray.  	</a:t>
            </a:r>
          </a:p>
          <a:p>
            <a:pPr marL="971550" lvl="1" indent="-571500">
              <a:buFont typeface="Wingdings" pitchFamily="2" charset="2"/>
              <a:buChar char="ü"/>
              <a:defRPr/>
            </a:pPr>
            <a:r>
              <a:rPr lang="en-US" b="1" dirty="0" smtClean="0">
                <a:solidFill>
                  <a:schemeClr val="tx2"/>
                </a:solidFill>
              </a:rPr>
              <a:t>Write it down so that you can remember it for the next time.  </a:t>
            </a:r>
          </a:p>
          <a:p>
            <a:pPr marL="971550" lvl="1" indent="-571500">
              <a:buFont typeface="Wingdings" pitchFamily="2" charset="2"/>
              <a:buChar char="ü"/>
              <a:defRPr/>
            </a:pPr>
            <a:r>
              <a:rPr lang="en-US" b="1" dirty="0" smtClean="0">
                <a:solidFill>
                  <a:schemeClr val="tx2"/>
                </a:solidFill>
              </a:rPr>
              <a:t>Ask the technologist to include it in your records, since staff might change from year to year.</a:t>
            </a:r>
          </a:p>
          <a:p>
            <a:pPr marL="571500" indent="-571500">
              <a:buFont typeface="Wingdings" pitchFamily="2" charset="2"/>
              <a:buChar char="ü"/>
              <a:defRPr/>
            </a:pPr>
            <a:r>
              <a:rPr lang="en-US" sz="2800" b="1" dirty="0" smtClean="0">
                <a:solidFill>
                  <a:srgbClr val="CC0066"/>
                </a:solidFill>
              </a:rPr>
              <a:t>Early screening saves lives!</a:t>
            </a:r>
          </a:p>
          <a:p>
            <a:pPr>
              <a:buFont typeface="Arial" pitchFamily="34" charset="0"/>
              <a:buNone/>
              <a:defRPr/>
            </a:pPr>
            <a:endParaRPr lang="en-US" dirty="0"/>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274638"/>
            <a:ext cx="8229600" cy="1143000"/>
          </a:xfrm>
          <a:prstGeom prst="rect">
            <a:avLst/>
          </a:prstGeom>
          <a:noFill/>
          <a:ln>
            <a:miter lim="800000"/>
            <a:headEnd/>
            <a:tailEnd/>
          </a:ln>
        </p:spPr>
        <p:txBody>
          <a:bodyPr>
            <a:normAutofit/>
          </a:bodyPr>
          <a:lstStyle/>
          <a:p>
            <a:pPr eaLnBrk="1" hangingPunct="1"/>
            <a:r>
              <a:rPr lang="en-US" sz="3600" b="1" smtClean="0">
                <a:solidFill>
                  <a:schemeClr val="tx2"/>
                </a:solidFill>
              </a:rPr>
              <a:t>Clinical Breast Exams &amp; Mammograms</a:t>
            </a:r>
            <a:r>
              <a:rPr lang="en-US" sz="3600" smtClean="0"/>
              <a:t> </a:t>
            </a:r>
          </a:p>
        </p:txBody>
      </p:sp>
      <p:sp>
        <p:nvSpPr>
          <p:cNvPr id="23555" name="Content Placeholder 2"/>
          <p:cNvSpPr>
            <a:spLocks/>
          </p:cNvSpPr>
          <p:nvPr/>
        </p:nvSpPr>
        <p:spPr bwMode="auto">
          <a:xfrm>
            <a:off x="457200" y="990600"/>
            <a:ext cx="8458200" cy="5486400"/>
          </a:xfrm>
          <a:prstGeom prst="rect">
            <a:avLst/>
          </a:prstGeom>
          <a:noFill/>
          <a:ln w="9525">
            <a:noFill/>
            <a:miter lim="800000"/>
            <a:headEnd/>
            <a:tailEnd/>
          </a:ln>
        </p:spPr>
        <p:txBody>
          <a:bodyPr/>
          <a:lstStyle/>
          <a:p>
            <a:pPr marL="571500" indent="-571500">
              <a:spcBef>
                <a:spcPct val="20000"/>
              </a:spcBef>
              <a:buFont typeface="Wingdings" pitchFamily="2" charset="2"/>
              <a:buChar char="ü"/>
            </a:pPr>
            <a:endParaRPr lang="en-US" sz="2800">
              <a:solidFill>
                <a:schemeClr val="tx2"/>
              </a:solidFill>
              <a:latin typeface="Calibri" pitchFamily="34" charset="0"/>
            </a:endParaRPr>
          </a:p>
          <a:p>
            <a:pPr marL="571500" indent="-571500">
              <a:spcBef>
                <a:spcPct val="20000"/>
              </a:spcBef>
              <a:buFont typeface="Wingdings" pitchFamily="2" charset="2"/>
              <a:buChar char="ü"/>
            </a:pPr>
            <a:r>
              <a:rPr lang="en-US" sz="2800">
                <a:solidFill>
                  <a:schemeClr val="tx2"/>
                </a:solidFill>
                <a:latin typeface="Calibri" pitchFamily="34" charset="0"/>
              </a:rPr>
              <a:t>Check out the list of accessible mammogram facilities in the DC area handed out at this presentation. </a:t>
            </a:r>
          </a:p>
          <a:p>
            <a:pPr marL="571500" indent="-571500">
              <a:spcBef>
                <a:spcPct val="20000"/>
              </a:spcBef>
              <a:buFont typeface="Wingdings" pitchFamily="2" charset="2"/>
              <a:buChar char="ü"/>
            </a:pPr>
            <a:r>
              <a:rPr lang="en-US" sz="2800">
                <a:solidFill>
                  <a:schemeClr val="tx2"/>
                </a:solidFill>
                <a:latin typeface="Calibri" pitchFamily="34" charset="0"/>
              </a:rPr>
              <a:t>When you make an appointment for the first time, tell the staff member about your disability.  Ask about access issues that are important to you.  Be your own advocate and talk about your needs!</a:t>
            </a:r>
          </a:p>
          <a:p>
            <a:pPr marL="571500" indent="-571500">
              <a:spcBef>
                <a:spcPct val="20000"/>
              </a:spcBef>
              <a:buFont typeface="Wingdings" pitchFamily="2" charset="2"/>
              <a:buChar char="ü"/>
            </a:pPr>
            <a:r>
              <a:rPr lang="en-US" sz="2800">
                <a:solidFill>
                  <a:schemeClr val="tx2"/>
                </a:solidFill>
                <a:latin typeface="Calibri" pitchFamily="34" charset="0"/>
              </a:rPr>
              <a:t>If you want to, ask a spouse, family member, friend, or caregiver to come with you.</a:t>
            </a:r>
          </a:p>
          <a:p>
            <a:pPr marL="571500" indent="-571500">
              <a:spcBef>
                <a:spcPct val="20000"/>
              </a:spcBef>
              <a:buFont typeface="Wingdings" pitchFamily="2" charset="2"/>
              <a:buChar char="ü"/>
            </a:pPr>
            <a:r>
              <a:rPr lang="en-US" sz="2800">
                <a:solidFill>
                  <a:schemeClr val="tx2"/>
                </a:solidFill>
                <a:latin typeface="Calibri" pitchFamily="34" charset="0"/>
              </a:rPr>
              <a:t>Don’t be afraid to find another health care provider if your current one (or your first one) doesn’t take care of your needs.</a:t>
            </a:r>
          </a:p>
          <a:p>
            <a:pPr marL="571500" indent="-571500">
              <a:spcBef>
                <a:spcPct val="20000"/>
              </a:spcBef>
              <a:buFont typeface="Wingdings" pitchFamily="2" charset="2"/>
              <a:buChar char="ü"/>
            </a:pPr>
            <a:endParaRPr lang="en-US" sz="2800">
              <a:solidFill>
                <a:schemeClr val="tx2"/>
              </a:solidFill>
              <a:latin typeface="Calibri" pitchFamily="34" charset="0"/>
            </a:endParaRPr>
          </a:p>
        </p:txBody>
      </p:sp>
      <p:sp>
        <p:nvSpPr>
          <p:cNvPr id="4" name="TextBox 3"/>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descr="C:\Users\smerricks\AppData\Local\Microsoft\Windows\Temporary Internet Files\Content.IE5\O93KY8MU\MP9004014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133600"/>
            <a:ext cx="358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609600"/>
            <a:ext cx="8382000" cy="2743200"/>
          </a:xfrm>
        </p:spPr>
        <p:txBody>
          <a:bodyPr rtlCol="0">
            <a:normAutofit/>
          </a:bodyPr>
          <a:lstStyle/>
          <a:p>
            <a:pPr eaLnBrk="1" fontAlgn="auto" hangingPunct="1">
              <a:spcAft>
                <a:spcPts val="0"/>
              </a:spcAft>
              <a:defRPr/>
            </a:pP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dirty="0" smtClean="0">
                <a:solidFill>
                  <a:schemeClr val="accent1">
                    <a:lumMod val="75000"/>
                  </a:schemeClr>
                </a:solidFill>
              </a:rPr>
              <a:t> </a:t>
            </a:r>
            <a:r>
              <a:rPr lang="en-US" sz="2800" i="1" dirty="0" smtClean="0">
                <a:solidFill>
                  <a:schemeClr val="accent1">
                    <a:lumMod val="75000"/>
                  </a:schemeClr>
                </a:solidFill>
              </a:rPr>
              <a:t>“With my disability, no one will want to help me understand my diagnosis, treatment, follow-up, insurance, and accessibility challenges.  I will be all alone.”</a:t>
            </a:r>
          </a:p>
        </p:txBody>
      </p:sp>
      <p:sp>
        <p:nvSpPr>
          <p:cNvPr id="3" name="Content Placeholder 2"/>
          <p:cNvSpPr>
            <a:spLocks noGrp="1"/>
          </p:cNvSpPr>
          <p:nvPr>
            <p:ph idx="1"/>
          </p:nvPr>
        </p:nvSpPr>
        <p:spPr>
          <a:xfrm>
            <a:off x="381000" y="4876800"/>
            <a:ext cx="8229600" cy="2362200"/>
          </a:xfrm>
        </p:spPr>
        <p:txBody>
          <a:bodyPr rtlCol="0">
            <a:normAutofit/>
          </a:bodyPr>
          <a:lstStyle/>
          <a:p>
            <a:pPr marL="0" indent="0" algn="ctr" eaLnBrk="1" fontAlgn="auto" hangingPunct="1">
              <a:lnSpc>
                <a:spcPct val="80000"/>
              </a:lnSpc>
              <a:spcAft>
                <a:spcPts val="0"/>
              </a:spcAft>
              <a:buFont typeface="Arial" pitchFamily="34" charset="0"/>
              <a:buNone/>
              <a:defRPr/>
            </a:pPr>
            <a:endParaRPr lang="en-US" sz="2800" b="1" dirty="0" smtClean="0">
              <a:solidFill>
                <a:srgbClr val="376092"/>
              </a:solidFill>
            </a:endParaRP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Most hospitals have Patient Navigators who help women diagnosed with breast cancer.</a:t>
            </a: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Patient Navigators provide information and support and often have had breast cancer.</a:t>
            </a:r>
          </a:p>
        </p:txBody>
      </p:sp>
      <p:sp>
        <p:nvSpPr>
          <p:cNvPr id="6" name="TextBox 5"/>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2286000"/>
          </a:xfrm>
        </p:spPr>
        <p:txBody>
          <a:bodyPr rtlCol="0">
            <a:normAutofit/>
          </a:bodyPr>
          <a:lstStyle/>
          <a:p>
            <a:pPr eaLnBrk="1" fontAlgn="auto" hangingPunct="1">
              <a:spcAft>
                <a:spcPts val="0"/>
              </a:spcAft>
              <a:defRPr/>
            </a:pP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b="1" dirty="0" smtClean="0">
                <a:solidFill>
                  <a:schemeClr val="accent1">
                    <a:lumMod val="75000"/>
                  </a:schemeClr>
                </a:solidFill>
                <a:ea typeface="Batang" pitchFamily="18" charset="-127"/>
              </a:rPr>
              <a:t>“</a:t>
            </a:r>
            <a:r>
              <a:rPr lang="en-US" sz="2800" i="1" dirty="0" smtClean="0">
                <a:solidFill>
                  <a:schemeClr val="accent1">
                    <a:lumMod val="75000"/>
                  </a:schemeClr>
                </a:solidFill>
              </a:rPr>
              <a:t>I hear treatment for breast cancer makes you really sick. I won’t be able to work or take care of my family. “ </a:t>
            </a:r>
          </a:p>
        </p:txBody>
      </p:sp>
      <p:sp>
        <p:nvSpPr>
          <p:cNvPr id="3" name="Content Placeholder 2"/>
          <p:cNvSpPr>
            <a:spLocks noGrp="1"/>
          </p:cNvSpPr>
          <p:nvPr>
            <p:ph idx="1"/>
          </p:nvPr>
        </p:nvSpPr>
        <p:spPr>
          <a:xfrm>
            <a:off x="381000" y="2514600"/>
            <a:ext cx="8534400" cy="3886200"/>
          </a:xfrm>
        </p:spPr>
        <p:txBody>
          <a:bodyPr rtlCol="0">
            <a:normAutofit/>
          </a:bodyPr>
          <a:lstStyle/>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There are many types of treatment for breast cancer.  </a:t>
            </a:r>
          </a:p>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Often times side effects are minimal.  There are medicines that help with many of the side effects of treatment. </a:t>
            </a:r>
          </a:p>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If you have trouble coping, try eating healthy food, resting during the day if possible, getting physical activity, and seeking out emotional support. </a:t>
            </a:r>
          </a:p>
          <a:p>
            <a:pPr marL="352425" indent="-352425" eaLnBrk="1" fontAlgn="auto" hangingPunct="1">
              <a:spcBef>
                <a:spcPts val="0"/>
              </a:spcBef>
              <a:spcAft>
                <a:spcPts val="0"/>
              </a:spcAft>
              <a:buFont typeface="Wingdings" pitchFamily="2" charset="2"/>
              <a:buChar char="ü"/>
              <a:defRPr/>
            </a:pPr>
            <a:r>
              <a:rPr lang="en-US" sz="2400" dirty="0" smtClean="0">
                <a:solidFill>
                  <a:schemeClr val="accent1">
                    <a:lumMod val="75000"/>
                  </a:schemeClr>
                </a:solidFill>
              </a:rPr>
              <a:t>Most women are able to work throughout breast cancer treatment. </a:t>
            </a:r>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1752600"/>
          </a:xfrm>
        </p:spPr>
        <p:txBody>
          <a:bodyPr rtlCol="0">
            <a:normAutofit/>
          </a:bodyPr>
          <a:lstStyle/>
          <a:p>
            <a:pPr eaLnBrk="1" fontAlgn="auto" hangingPunct="1">
              <a:spcAft>
                <a:spcPts val="0"/>
              </a:spcAft>
              <a:defRPr/>
            </a:pP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b="1" dirty="0" smtClean="0">
                <a:solidFill>
                  <a:srgbClr val="376092"/>
                </a:solidFill>
                <a:ea typeface="Batang" pitchFamily="18" charset="-127"/>
              </a:rPr>
              <a:t/>
            </a:r>
            <a:br>
              <a:rPr lang="en-US" sz="2800" b="1" dirty="0" smtClean="0">
                <a:solidFill>
                  <a:srgbClr val="376092"/>
                </a:solidFill>
                <a:ea typeface="Batang" pitchFamily="18" charset="-127"/>
              </a:rPr>
            </a:br>
            <a:r>
              <a:rPr lang="en-US" sz="2800" dirty="0" smtClean="0">
                <a:solidFill>
                  <a:schemeClr val="accent1">
                    <a:lumMod val="75000"/>
                  </a:schemeClr>
                </a:solidFill>
              </a:rPr>
              <a:t> </a:t>
            </a:r>
            <a:r>
              <a:rPr lang="en-US" sz="2800" i="1" dirty="0" smtClean="0">
                <a:solidFill>
                  <a:schemeClr val="accent1">
                    <a:lumMod val="75000"/>
                  </a:schemeClr>
                </a:solidFill>
              </a:rPr>
              <a:t>“Once I finish treatment, I am cured, right?”</a:t>
            </a:r>
          </a:p>
        </p:txBody>
      </p:sp>
      <p:sp>
        <p:nvSpPr>
          <p:cNvPr id="3" name="Content Placeholder 2"/>
          <p:cNvSpPr>
            <a:spLocks noGrp="1"/>
          </p:cNvSpPr>
          <p:nvPr>
            <p:ph idx="1"/>
          </p:nvPr>
        </p:nvSpPr>
        <p:spPr>
          <a:xfrm>
            <a:off x="381000" y="2286000"/>
            <a:ext cx="8229600" cy="3810000"/>
          </a:xfrm>
        </p:spPr>
        <p:txBody>
          <a:bodyPr rtlCol="0">
            <a:normAutofit/>
          </a:bodyPr>
          <a:lstStyle/>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If you’ve had breast cancer, you may have a higher risk of developing a new breast cancer.</a:t>
            </a:r>
          </a:p>
          <a:p>
            <a:pPr marL="352425" indent="-352425"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If you’ve had breast cancer, see your doctor regularly and continue screening. </a:t>
            </a:r>
          </a:p>
          <a:p>
            <a:pPr marL="404813" indent="-404813"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Your doctor will tell you how often to see him/her, but it is usually 2-4 times per year.  </a:t>
            </a:r>
          </a:p>
          <a:p>
            <a:pPr marL="404813" indent="-404813" eaLnBrk="1" fontAlgn="auto" hangingPunct="1">
              <a:lnSpc>
                <a:spcPct val="80000"/>
              </a:lnSpc>
              <a:spcAft>
                <a:spcPts val="0"/>
              </a:spcAft>
              <a:buFont typeface="Wingdings" pitchFamily="2" charset="2"/>
              <a:buChar char="ü"/>
              <a:defRPr/>
            </a:pPr>
            <a:r>
              <a:rPr lang="en-US" sz="2800" dirty="0" smtClean="0">
                <a:solidFill>
                  <a:schemeClr val="accent1">
                    <a:lumMod val="75000"/>
                  </a:schemeClr>
                </a:solidFill>
              </a:rPr>
              <a:t>In between appointments, report any changes in remaining breast or chest areas or any changes with how you feel.  </a:t>
            </a:r>
          </a:p>
        </p:txBody>
      </p:sp>
      <p:sp>
        <p:nvSpPr>
          <p:cNvPr id="6" name="TextBox 5"/>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Contact Information	</a:t>
            </a:r>
          </a:p>
        </p:txBody>
      </p:sp>
      <p:sp>
        <p:nvSpPr>
          <p:cNvPr id="18435" name="Content Placeholder 2"/>
          <p:cNvSpPr>
            <a:spLocks noGrp="1"/>
          </p:cNvSpPr>
          <p:nvPr>
            <p:ph idx="1"/>
          </p:nvPr>
        </p:nvSpPr>
        <p:spPr>
          <a:xfrm>
            <a:off x="381000" y="1828800"/>
            <a:ext cx="8229600" cy="4525963"/>
          </a:xfrm>
        </p:spPr>
        <p:txBody>
          <a:bodyPr/>
          <a:lstStyle/>
          <a:p>
            <a:pPr eaLnBrk="1" hangingPunct="1"/>
            <a:r>
              <a:rPr lang="en-US" smtClean="0"/>
              <a:t>For more information, please contact:</a:t>
            </a:r>
          </a:p>
          <a:p>
            <a:pPr lvl="2" eaLnBrk="1" hangingPunct="1"/>
            <a:r>
              <a:rPr lang="en-US" sz="2800" smtClean="0"/>
              <a:t>The American Association on Health </a:t>
            </a:r>
          </a:p>
          <a:p>
            <a:pPr lvl="2" eaLnBrk="1" hangingPunct="1">
              <a:buFont typeface="Arial" charset="0"/>
              <a:buNone/>
            </a:pPr>
            <a:r>
              <a:rPr lang="en-US" sz="2800" smtClean="0"/>
              <a:t>   and Disability</a:t>
            </a:r>
          </a:p>
          <a:p>
            <a:pPr lvl="3" eaLnBrk="1" hangingPunct="1">
              <a:buFont typeface="Arial" charset="0"/>
              <a:buNone/>
            </a:pPr>
            <a:r>
              <a:rPr lang="en-US" sz="2800" smtClean="0"/>
              <a:t>301-545-6140</a:t>
            </a:r>
          </a:p>
          <a:p>
            <a:pPr lvl="3" eaLnBrk="1" hangingPunct="1">
              <a:buFont typeface="Arial" charset="0"/>
              <a:buNone/>
            </a:pPr>
            <a:r>
              <a:rPr lang="en-US" sz="2400" smtClean="0">
                <a:hlinkClick r:id="rId2"/>
              </a:rPr>
              <a:t>h</a:t>
            </a:r>
            <a:r>
              <a:rPr lang="en-US" sz="2400" u="sng" smtClean="0">
                <a:hlinkClick r:id="rId2"/>
              </a:rPr>
              <a:t>ttp://www.aahd.us</a:t>
            </a:r>
            <a:r>
              <a:rPr lang="en-US" sz="2400" u="sng" smtClean="0"/>
              <a:t>    </a:t>
            </a:r>
          </a:p>
          <a:p>
            <a:pPr lvl="2" eaLnBrk="1" hangingPunct="1">
              <a:buFont typeface="Arial" charset="0"/>
              <a:buNone/>
            </a:pPr>
            <a:endParaRPr lang="en-US" u="sng" smtClean="0"/>
          </a:p>
          <a:p>
            <a:pPr lvl="2" eaLnBrk="1" hangingPunct="1"/>
            <a:r>
              <a:rPr lang="en-US" sz="2800" smtClean="0"/>
              <a:t>Susan G. Komen for the Cure®           </a:t>
            </a:r>
          </a:p>
          <a:p>
            <a:pPr lvl="3" eaLnBrk="1" hangingPunct="1">
              <a:buFont typeface="Arial" charset="0"/>
              <a:buNone/>
            </a:pPr>
            <a:r>
              <a:rPr lang="en-US" sz="2800" smtClean="0"/>
              <a:t>1-877 GO KOMEN (1-877-465-6636)</a:t>
            </a:r>
          </a:p>
          <a:p>
            <a:pPr lvl="3" eaLnBrk="1" hangingPunct="1">
              <a:buFont typeface="Arial" charset="0"/>
              <a:buNone/>
            </a:pPr>
            <a:r>
              <a:rPr lang="en-US" sz="2400" smtClean="0">
                <a:hlinkClick r:id="rId3"/>
              </a:rPr>
              <a:t>http://ww5.komen.org</a:t>
            </a:r>
            <a:endParaRPr lang="en-US" sz="2400" smtClean="0"/>
          </a:p>
          <a:p>
            <a:pPr lvl="2" eaLnBrk="1" hangingPunct="1">
              <a:buFont typeface="Arial" charset="0"/>
              <a:buNone/>
            </a:pPr>
            <a:endParaRPr lang="en-US" smtClean="0"/>
          </a:p>
          <a:p>
            <a:pPr lvl="2"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18436" name="Picture 3" descr="AAHD-small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286000"/>
            <a:ext cx="1143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Signature_RGB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800600"/>
            <a:ext cx="1292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8382000" y="3276600"/>
            <a:ext cx="317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latin typeface="Calibri" pitchFamily="34" charset="0"/>
              </a:rPr>
              <a:t>©</a:t>
            </a:r>
            <a:endParaRPr lang="en-US" sz="1400">
              <a:latin typeface="Calibri" pitchFamily="34" charset="0"/>
            </a:endParaRPr>
          </a:p>
          <a:p>
            <a:pPr eaLnBrk="1" hangingPunct="1"/>
            <a:endParaRPr lang="en-US">
              <a:latin typeface="Calibri" pitchFamily="34" charset="0"/>
            </a:endParaRPr>
          </a:p>
        </p:txBody>
      </p:sp>
      <p:sp>
        <p:nvSpPr>
          <p:cNvPr id="8" name="TextBox 7"/>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676400"/>
          </a:xfrm>
        </p:spPr>
        <p:txBody>
          <a:bodyPr rtlCol="0">
            <a:normAutofit/>
          </a:bodyPr>
          <a:lstStyle/>
          <a:p>
            <a:pPr eaLnBrk="1" fontAlgn="auto" hangingPunct="1">
              <a:spcAft>
                <a:spcPts val="0"/>
              </a:spcAft>
              <a:defRPr/>
            </a:pPr>
            <a:r>
              <a:rPr lang="en-US" sz="3100" b="1" dirty="0" smtClean="0">
                <a:solidFill>
                  <a:schemeClr val="accent1">
                    <a:lumMod val="75000"/>
                  </a:schemeClr>
                </a:solidFill>
                <a:ea typeface="Batang" pitchFamily="18" charset="-127"/>
              </a:rPr>
              <a:t>Lightening Doesn’t Strike Twice, Right?</a:t>
            </a:r>
            <a:r>
              <a:rPr lang="en-US" sz="2700" dirty="0" smtClean="0">
                <a:solidFill>
                  <a:schemeClr val="accent1">
                    <a:lumMod val="75000"/>
                  </a:schemeClr>
                </a:solidFill>
                <a:ea typeface="Batang" pitchFamily="18" charset="-127"/>
              </a:rPr>
              <a:t/>
            </a:r>
            <a:br>
              <a:rPr lang="en-US" sz="2700" dirty="0" smtClean="0">
                <a:solidFill>
                  <a:schemeClr val="accent1">
                    <a:lumMod val="75000"/>
                  </a:schemeClr>
                </a:solidFill>
                <a:ea typeface="Batang" pitchFamily="18" charset="-127"/>
              </a:rPr>
            </a:br>
            <a:r>
              <a:rPr lang="en-US" sz="3200" b="1" dirty="0"/>
              <a:t/>
            </a:r>
            <a:br>
              <a:rPr lang="en-US" sz="3200" b="1" dirty="0"/>
            </a:br>
            <a:endParaRPr lang="en-US" sz="3200" dirty="0"/>
          </a:p>
        </p:txBody>
      </p:sp>
      <p:sp>
        <p:nvSpPr>
          <p:cNvPr id="3" name="Content Placeholder 2"/>
          <p:cNvSpPr>
            <a:spLocks noGrp="1"/>
          </p:cNvSpPr>
          <p:nvPr>
            <p:ph idx="1"/>
          </p:nvPr>
        </p:nvSpPr>
        <p:spPr>
          <a:xfrm>
            <a:off x="381000" y="3810000"/>
            <a:ext cx="8229600" cy="3048000"/>
          </a:xfrm>
        </p:spPr>
        <p:txBody>
          <a:bodyPr rtlCol="0">
            <a:normAutofit/>
          </a:bodyPr>
          <a:lstStyle/>
          <a:p>
            <a:pPr marL="0" indent="0" algn="ctr" eaLnBrk="1" fontAlgn="auto" hangingPunct="1">
              <a:spcAft>
                <a:spcPts val="0"/>
              </a:spcAft>
              <a:buFont typeface="Arial" pitchFamily="34" charset="0"/>
              <a:buNone/>
              <a:defRPr/>
            </a:pPr>
            <a:endParaRPr lang="en-US" sz="2800" b="1" dirty="0" smtClean="0">
              <a:solidFill>
                <a:schemeClr val="accent1">
                  <a:lumMod val="75000"/>
                </a:schemeClr>
              </a:solidFill>
            </a:endParaRPr>
          </a:p>
          <a:p>
            <a:pPr marL="0" indent="0" eaLnBrk="1" fontAlgn="auto" hangingPunct="1">
              <a:spcAft>
                <a:spcPts val="0"/>
              </a:spcAft>
              <a:buFont typeface="Arial" pitchFamily="34" charset="0"/>
              <a:buNone/>
              <a:defRPr/>
            </a:pPr>
            <a:r>
              <a:rPr lang="en-US" sz="2800" dirty="0" smtClean="0">
                <a:solidFill>
                  <a:schemeClr val="accent1">
                    <a:lumMod val="75000"/>
                  </a:schemeClr>
                </a:solidFill>
              </a:rPr>
              <a:t>Women with disabilities are as likely to get breast cancer as the general population, and some women with disabilities have more factors for getting breast cancer than women in general.</a:t>
            </a:r>
            <a:endParaRPr lang="en-US" sz="2800" dirty="0">
              <a:solidFill>
                <a:schemeClr val="accent1">
                  <a:lumMod val="75000"/>
                </a:schemeClr>
              </a:solidFill>
            </a:endParaRPr>
          </a:p>
        </p:txBody>
      </p:sp>
      <p:pic>
        <p:nvPicPr>
          <p:cNvPr id="5124" name="Picture 2" descr="C:\Users\smerricks\AppData\Local\Microsoft\Windows\Temporary Internet Files\Content.IE5\O93KY8MU\MP9004075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914400"/>
            <a:ext cx="4953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274638"/>
            <a:ext cx="8229600" cy="792162"/>
          </a:xfrm>
          <a:prstGeom prst="rect">
            <a:avLst/>
          </a:prstGeom>
          <a:noFill/>
          <a:ln>
            <a:miter lim="800000"/>
            <a:headEnd/>
            <a:tailEnd/>
          </a:ln>
        </p:spPr>
        <p:txBody>
          <a:bodyPr>
            <a:normAutofit/>
          </a:bodyPr>
          <a:lstStyle/>
          <a:p>
            <a:pPr eaLnBrk="1" hangingPunct="1"/>
            <a:r>
              <a:rPr lang="en-US" sz="3600" b="1" smtClean="0">
                <a:solidFill>
                  <a:schemeClr val="tx2"/>
                </a:solidFill>
                <a:ea typeface="Batang" pitchFamily="18" charset="-127"/>
              </a:rPr>
              <a:t>Early Screening Can Save Your Life!</a:t>
            </a:r>
          </a:p>
        </p:txBody>
      </p:sp>
      <p:sp>
        <p:nvSpPr>
          <p:cNvPr id="3" name="Content Placeholder 2"/>
          <p:cNvSpPr>
            <a:spLocks noGrp="1"/>
          </p:cNvSpPr>
          <p:nvPr>
            <p:ph idx="1"/>
          </p:nvPr>
        </p:nvSpPr>
        <p:spPr bwMode="auto">
          <a:xfrm>
            <a:off x="457200" y="1828800"/>
            <a:ext cx="8229600" cy="5029200"/>
          </a:xfrm>
          <a:prstGeom prst="rect">
            <a:avLst/>
          </a:prstGeom>
          <a:noFill/>
          <a:ln>
            <a:miter lim="800000"/>
            <a:headEnd/>
            <a:tailEnd/>
          </a:ln>
        </p:spPr>
        <p:txBody>
          <a:bodyPr/>
          <a:lstStyle/>
          <a:p>
            <a:pPr marL="461963" indent="-461963" eaLnBrk="1" hangingPunct="1">
              <a:buFont typeface="Wingdings" pitchFamily="2" charset="2"/>
              <a:buChar char="ü"/>
            </a:pPr>
            <a:r>
              <a:rPr lang="en-US" sz="2800" dirty="0" smtClean="0">
                <a:solidFill>
                  <a:schemeClr val="tx2"/>
                </a:solidFill>
              </a:rPr>
              <a:t>Women with disabilities, including African- American and Hispanic/Latina women, are more likely to be diagnosed with larger tumors and late stage breast cancer.</a:t>
            </a:r>
          </a:p>
          <a:p>
            <a:pPr marL="461963" indent="-461963" eaLnBrk="1" hangingPunct="1">
              <a:buFont typeface="Wingdings" pitchFamily="2" charset="2"/>
              <a:buChar char="ü"/>
            </a:pPr>
            <a:r>
              <a:rPr lang="en-US" sz="2800" dirty="0" smtClean="0">
                <a:solidFill>
                  <a:schemeClr val="tx2"/>
                </a:solidFill>
              </a:rPr>
              <a:t>Women with disabilities are less likely to get regular clinical breast exams (when health care provider looks at and feels your breasts) and mammograms (x -rays of the breasts).</a:t>
            </a:r>
          </a:p>
          <a:p>
            <a:pPr marL="461963" indent="-461963" eaLnBrk="1" hangingPunct="1">
              <a:buFont typeface="Arial" pitchFamily="34" charset="0"/>
              <a:buNone/>
            </a:pPr>
            <a:endParaRPr lang="en-US" sz="2800" dirty="0" smtClean="0">
              <a:solidFill>
                <a:schemeClr val="tx2"/>
              </a:solidFill>
              <a:ea typeface="Batang" pitchFamily="18" charset="-127"/>
            </a:endParaRPr>
          </a:p>
          <a:p>
            <a:pPr marL="461963" indent="-461963" eaLnBrk="1" hangingPunct="1">
              <a:buFont typeface="Wingdings" pitchFamily="2" charset="2"/>
              <a:buChar char="ü"/>
            </a:pPr>
            <a:endParaRPr lang="en-US" sz="2800" dirty="0" smtClean="0">
              <a:solidFill>
                <a:schemeClr val="tx2"/>
              </a:solidFill>
            </a:endParaRPr>
          </a:p>
        </p:txBody>
      </p:sp>
      <p:sp>
        <p:nvSpPr>
          <p:cNvPr id="4" name="TextBox 3"/>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solidFill>
                  <a:schemeClr val="tx2"/>
                </a:solidFill>
                <a:ea typeface="Batang" pitchFamily="18" charset="-127"/>
              </a:rPr>
              <a:t>Early Screening Can Save Your Life!</a:t>
            </a:r>
            <a:endParaRPr lang="en-US" sz="3600" smtClean="0"/>
          </a:p>
        </p:txBody>
      </p:sp>
      <p:sp>
        <p:nvSpPr>
          <p:cNvPr id="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461963" indent="-461963" eaLnBrk="1" hangingPunct="1">
              <a:buFont typeface="Wingdings" pitchFamily="2" charset="2"/>
              <a:buChar char="ü"/>
            </a:pPr>
            <a:r>
              <a:rPr lang="en-US" sz="2800" smtClean="0">
                <a:solidFill>
                  <a:schemeClr val="tx2"/>
                </a:solidFill>
                <a:ea typeface="Batang" pitchFamily="18" charset="-127"/>
              </a:rPr>
              <a:t>Knowing your breasts, having regular screenings by a health care provider and getting mammograms at regular intervals all help find breast cancer early.</a:t>
            </a:r>
          </a:p>
          <a:p>
            <a:pPr marL="461963" indent="-461963" eaLnBrk="1" hangingPunct="1">
              <a:buFont typeface="Wingdings" pitchFamily="2" charset="2"/>
              <a:buChar char="ü"/>
            </a:pPr>
            <a:r>
              <a:rPr lang="en-US" sz="2800" smtClean="0">
                <a:solidFill>
                  <a:schemeClr val="tx2"/>
                </a:solidFill>
                <a:ea typeface="Batang" pitchFamily="18" charset="-127"/>
              </a:rPr>
              <a:t>Combined with improved treatments, early detection can save your life.</a:t>
            </a:r>
          </a:p>
          <a:p>
            <a:pPr marL="461963" indent="-461963" eaLnBrk="1" hangingPunct="1">
              <a:buFont typeface="Wingdings" pitchFamily="2" charset="2"/>
              <a:buChar char="ü"/>
            </a:pPr>
            <a:r>
              <a:rPr lang="en-US" sz="2800" smtClean="0">
                <a:solidFill>
                  <a:schemeClr val="tx2"/>
                </a:solidFill>
                <a:ea typeface="Batang" pitchFamily="18" charset="-127"/>
              </a:rPr>
              <a:t>Five-year survival rate for early stage breast cancer is 93%! </a:t>
            </a:r>
          </a:p>
          <a:p>
            <a:pPr marL="461963" indent="-461963" eaLnBrk="1" hangingPunct="1">
              <a:buFont typeface="Wingdings" pitchFamily="2" charset="2"/>
              <a:buChar char="ü"/>
            </a:pPr>
            <a:r>
              <a:rPr lang="en-US" sz="2800" smtClean="0">
                <a:solidFill>
                  <a:schemeClr val="tx2"/>
                </a:solidFill>
                <a:ea typeface="Batang" pitchFamily="18" charset="-127"/>
              </a:rPr>
              <a:t>Most women live full lives without cancer returning.</a:t>
            </a:r>
          </a:p>
          <a:p>
            <a:pPr marL="461963" indent="-461963" eaLnBrk="1" hangingPunct="1"/>
            <a:endParaRPr lang="en-US" sz="2800" smtClean="0"/>
          </a:p>
        </p:txBody>
      </p:sp>
      <p:sp>
        <p:nvSpPr>
          <p:cNvPr id="4" name="TextBox 3"/>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419600" y="2057400"/>
            <a:ext cx="4267200" cy="2249488"/>
          </a:xfrm>
          <a:prstGeom prst="rect">
            <a:avLst/>
          </a:prstGeom>
          <a:noFill/>
          <a:ln>
            <a:miter lim="800000"/>
            <a:headEnd/>
            <a:tailEnd/>
          </a:ln>
        </p:spPr>
        <p:txBody>
          <a:bodyPr>
            <a:normAutofit/>
          </a:bodyPr>
          <a:lstStyle/>
          <a:p>
            <a:pPr eaLnBrk="1" hangingPunct="1"/>
            <a:r>
              <a:rPr lang="en-US" smtClean="0">
                <a:solidFill>
                  <a:srgbClr val="002060"/>
                </a:solidFill>
                <a:ea typeface="Batang" pitchFamily="18" charset="-127"/>
              </a:rPr>
              <a:t>What’s Involved In Early Screening?</a:t>
            </a:r>
          </a:p>
        </p:txBody>
      </p:sp>
      <p:pic>
        <p:nvPicPr>
          <p:cNvPr id="17413" name="Picture 2" descr="D:\flyer_group.tif"/>
          <p:cNvPicPr>
            <a:picLocks noChangeAspect="1" noChangeArrowheads="1"/>
          </p:cNvPicPr>
          <p:nvPr/>
        </p:nvPicPr>
        <p:blipFill>
          <a:blip r:embed="rId2" cstate="print"/>
          <a:srcRect/>
          <a:stretch>
            <a:fillRect/>
          </a:stretch>
        </p:blipFill>
        <p:spPr bwMode="auto">
          <a:xfrm>
            <a:off x="533400" y="1600200"/>
            <a:ext cx="3255963" cy="3313113"/>
          </a:xfrm>
          <a:prstGeom prst="rect">
            <a:avLst/>
          </a:prstGeom>
          <a:noFill/>
          <a:ln w="9525">
            <a:noFill/>
            <a:miter lim="800000"/>
            <a:headEnd/>
            <a:tailEnd/>
          </a:ln>
        </p:spPr>
      </p:pic>
      <p:pic>
        <p:nvPicPr>
          <p:cNvPr id="17414" name="Picture 9" descr="AAHD-small4.JPG"/>
          <p:cNvPicPr>
            <a:picLocks noChangeAspect="1"/>
          </p:cNvPicPr>
          <p:nvPr/>
        </p:nvPicPr>
        <p:blipFill>
          <a:blip r:embed="rId3" cstate="print"/>
          <a:srcRect/>
          <a:stretch>
            <a:fillRect/>
          </a:stretch>
        </p:blipFill>
        <p:spPr bwMode="auto">
          <a:xfrm>
            <a:off x="533400" y="5181600"/>
            <a:ext cx="912813" cy="936625"/>
          </a:xfrm>
          <a:prstGeom prst="rect">
            <a:avLst/>
          </a:prstGeom>
          <a:noFill/>
          <a:ln w="9525">
            <a:noFill/>
            <a:miter lim="800000"/>
            <a:headEnd/>
            <a:tailEnd/>
          </a:ln>
        </p:spPr>
      </p:pic>
      <p:sp>
        <p:nvSpPr>
          <p:cNvPr id="17415" name="TextBox 6"/>
          <p:cNvSpPr txBox="1">
            <a:spLocks noChangeArrowheads="1"/>
          </p:cNvSpPr>
          <p:nvPr/>
        </p:nvSpPr>
        <p:spPr bwMode="auto">
          <a:xfrm>
            <a:off x="1676400" y="5830888"/>
            <a:ext cx="5280025" cy="646112"/>
          </a:xfrm>
          <a:prstGeom prst="rect">
            <a:avLst/>
          </a:prstGeom>
          <a:noFill/>
          <a:ln w="9525">
            <a:noFill/>
            <a:miter lim="800000"/>
            <a:headEnd/>
            <a:tailEnd/>
          </a:ln>
        </p:spPr>
        <p:txBody>
          <a:bodyPr wrap="none">
            <a:spAutoFit/>
          </a:bodyPr>
          <a:lstStyle/>
          <a:p>
            <a:r>
              <a:rPr lang="en-US" b="1"/>
              <a:t>American Association on Health and Disability</a:t>
            </a:r>
          </a:p>
          <a:p>
            <a:endParaRPr lang="en-US"/>
          </a:p>
        </p:txBody>
      </p:sp>
      <p:sp>
        <p:nvSpPr>
          <p:cNvPr id="17416" name="TextBox 7"/>
          <p:cNvSpPr txBox="1">
            <a:spLocks noChangeArrowheads="1"/>
          </p:cNvSpPr>
          <p:nvPr/>
        </p:nvSpPr>
        <p:spPr bwMode="auto">
          <a:xfrm>
            <a:off x="1371600" y="5943600"/>
            <a:ext cx="457200" cy="584200"/>
          </a:xfrm>
          <a:prstGeom prst="rect">
            <a:avLst/>
          </a:prstGeom>
          <a:noFill/>
          <a:ln w="9525">
            <a:noFill/>
            <a:miter lim="800000"/>
            <a:headEnd/>
            <a:tailEnd/>
          </a:ln>
        </p:spPr>
        <p:txBody>
          <a:bodyPr>
            <a:spAutoFit/>
          </a:bodyPr>
          <a:lstStyle/>
          <a:p>
            <a:r>
              <a:rPr lang="en-US" sz="1400" b="1"/>
              <a:t>©</a:t>
            </a:r>
            <a:endParaRPr lang="en-US" sz="1400"/>
          </a:p>
          <a:p>
            <a:endParaRPr lang="en-US"/>
          </a:p>
        </p:txBody>
      </p:sp>
      <p:sp>
        <p:nvSpPr>
          <p:cNvPr id="9" name="TextBox 8"/>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3810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smtClean="0">
                <a:solidFill>
                  <a:schemeClr val="tx2"/>
                </a:solidFill>
              </a:rPr>
              <a:t>Knowing Your Breasts</a:t>
            </a:r>
          </a:p>
        </p:txBody>
      </p:sp>
      <p:sp>
        <p:nvSpPr>
          <p:cNvPr id="3" name="Content Placeholder 2"/>
          <p:cNvSpPr>
            <a:spLocks noGrp="1"/>
          </p:cNvSpPr>
          <p:nvPr>
            <p:ph idx="1"/>
          </p:nvPr>
        </p:nvSpPr>
        <p:spPr bwMode="auto">
          <a:xfrm>
            <a:off x="457200" y="2362200"/>
            <a:ext cx="8229600" cy="3124200"/>
          </a:xfrm>
          <a:prstGeom prst="rect">
            <a:avLst/>
          </a:prstGeom>
          <a:noFill/>
          <a:ln>
            <a:miter lim="800000"/>
            <a:headEnd/>
            <a:tailEnd/>
          </a:ln>
        </p:spPr>
        <p:txBody>
          <a:bodyPr/>
          <a:lstStyle/>
          <a:p>
            <a:pPr marL="461963" indent="-461963" eaLnBrk="1" hangingPunct="1">
              <a:buFont typeface="Wingdings" pitchFamily="2" charset="2"/>
              <a:buChar char="ü"/>
            </a:pPr>
            <a:r>
              <a:rPr lang="en-US" sz="2800" dirty="0" smtClean="0">
                <a:solidFill>
                  <a:schemeClr val="tx2"/>
                </a:solidFill>
              </a:rPr>
              <a:t>Familiarize yourself with how your breasts look and feel.</a:t>
            </a:r>
          </a:p>
          <a:p>
            <a:pPr marL="461963" indent="-461963" eaLnBrk="1" hangingPunct="1">
              <a:buFont typeface="Wingdings" pitchFamily="2" charset="2"/>
              <a:buChar char="ü"/>
            </a:pPr>
            <a:r>
              <a:rPr lang="en-US" sz="2800" dirty="0" smtClean="0">
                <a:solidFill>
                  <a:schemeClr val="tx2"/>
                </a:solidFill>
              </a:rPr>
              <a:t>If you have trouble with knowing what is normal for you, get someone – a spouse or friend – to help, or ask your health care provider for assistance. </a:t>
            </a:r>
          </a:p>
          <a:p>
            <a:pPr marL="461963" indent="-461963" eaLnBrk="1" hangingPunct="1">
              <a:buFont typeface="Wingdings" pitchFamily="2" charset="2"/>
              <a:buChar char="ü"/>
            </a:pPr>
            <a:endParaRPr lang="en-US" sz="2800" dirty="0" smtClean="0">
              <a:solidFill>
                <a:schemeClr val="tx2"/>
              </a:solidFill>
            </a:endParaRPr>
          </a:p>
        </p:txBody>
      </p:sp>
      <p:sp>
        <p:nvSpPr>
          <p:cNvPr id="4" name="TextBox 3"/>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chemeClr val="tx2"/>
                </a:solidFill>
              </a:rPr>
              <a:t>What To Look For</a:t>
            </a:r>
          </a:p>
        </p:txBody>
      </p:sp>
      <p:sp>
        <p:nvSpPr>
          <p:cNvPr id="19459" name="Content Placeholder 2"/>
          <p:cNvSpPr>
            <a:spLocks noGrp="1"/>
          </p:cNvSpPr>
          <p:nvPr>
            <p:ph idx="1"/>
          </p:nvPr>
        </p:nvSpPr>
        <p:spPr bwMode="auto">
          <a:xfrm>
            <a:off x="0" y="1295400"/>
            <a:ext cx="9144000" cy="4830763"/>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solidFill>
                  <a:schemeClr val="tx2"/>
                </a:solidFill>
              </a:rPr>
              <a:t>If you notice any of the following, make an appointment with your health care provider right away:</a:t>
            </a:r>
          </a:p>
          <a:p>
            <a:pPr lvl="1"/>
            <a:r>
              <a:rPr lang="en-US" dirty="0" smtClean="0">
                <a:solidFill>
                  <a:schemeClr val="tx2"/>
                </a:solidFill>
              </a:rPr>
              <a:t>Lump, hard knot or thickening</a:t>
            </a:r>
          </a:p>
          <a:p>
            <a:pPr lvl="1"/>
            <a:r>
              <a:rPr lang="en-US" dirty="0" smtClean="0">
                <a:solidFill>
                  <a:schemeClr val="tx2"/>
                </a:solidFill>
              </a:rPr>
              <a:t>Swelling</a:t>
            </a:r>
          </a:p>
          <a:p>
            <a:pPr lvl="1"/>
            <a:r>
              <a:rPr lang="en-US" dirty="0" smtClean="0">
                <a:solidFill>
                  <a:schemeClr val="tx2"/>
                </a:solidFill>
              </a:rPr>
              <a:t>Dimple or dent in skin</a:t>
            </a:r>
          </a:p>
          <a:p>
            <a:pPr lvl="1"/>
            <a:r>
              <a:rPr lang="en-US" dirty="0" smtClean="0">
                <a:solidFill>
                  <a:schemeClr val="tx2"/>
                </a:solidFill>
              </a:rPr>
              <a:t>Itchy sore on nipple  </a:t>
            </a:r>
          </a:p>
          <a:p>
            <a:pPr lvl="1"/>
            <a:r>
              <a:rPr lang="en-US" dirty="0" smtClean="0">
                <a:solidFill>
                  <a:schemeClr val="tx2"/>
                </a:solidFill>
              </a:rPr>
              <a:t>Fluid coming from the nipple</a:t>
            </a:r>
          </a:p>
          <a:p>
            <a:pPr lvl="1"/>
            <a:r>
              <a:rPr lang="en-US" dirty="0" smtClean="0">
                <a:solidFill>
                  <a:schemeClr val="tx2"/>
                </a:solidFill>
              </a:rPr>
              <a:t>New pain that doesn’t go away</a:t>
            </a:r>
          </a:p>
          <a:p>
            <a:pPr lvl="1"/>
            <a:r>
              <a:rPr lang="en-US" dirty="0" smtClean="0">
                <a:solidFill>
                  <a:schemeClr val="tx2"/>
                </a:solidFill>
              </a:rPr>
              <a:t>Warmth, redness, or darkening</a:t>
            </a:r>
          </a:p>
          <a:p>
            <a:pPr lvl="1">
              <a:buFont typeface="Arial" pitchFamily="34" charset="0"/>
              <a:buNone/>
            </a:pPr>
            <a:endParaRPr lang="en-US" sz="1400" dirty="0" smtClean="0">
              <a:solidFill>
                <a:schemeClr val="tx2"/>
              </a:solidFill>
            </a:endParaRPr>
          </a:p>
          <a:p>
            <a:pPr>
              <a:lnSpc>
                <a:spcPct val="90000"/>
              </a:lnSpc>
            </a:pPr>
            <a:endParaRPr lang="en-US" sz="2400" b="1" dirty="0" smtClean="0">
              <a:latin typeface="BRADDON"/>
            </a:endParaRPr>
          </a:p>
          <a:p>
            <a:pPr lvl="1"/>
            <a:endParaRPr lang="en-US" sz="2400" b="1" dirty="0" smtClean="0">
              <a:solidFill>
                <a:schemeClr val="tx2"/>
              </a:solidFill>
              <a:latin typeface="BRADDON"/>
              <a:ea typeface="Batang" pitchFamily="18" charset="-127"/>
            </a:endParaRPr>
          </a:p>
          <a:p>
            <a:pPr lvl="1"/>
            <a:endParaRPr lang="en-US" sz="1400" dirty="0" smtClean="0">
              <a:solidFill>
                <a:schemeClr val="tx2"/>
              </a:solidFill>
              <a:ea typeface="Batang" pitchFamily="18" charset="-127"/>
            </a:endParaRPr>
          </a:p>
          <a:p>
            <a:endParaRPr lang="en-US" dirty="0" smtClean="0"/>
          </a:p>
        </p:txBody>
      </p:sp>
      <p:pic>
        <p:nvPicPr>
          <p:cNvPr id="19460" name="Picture 6" descr="animated changes in breasts"/>
          <p:cNvPicPr>
            <a:picLocks noChangeAspect="1" noChangeArrowheads="1"/>
          </p:cNvPicPr>
          <p:nvPr/>
        </p:nvPicPr>
        <p:blipFill>
          <a:blip r:embed="rId2" cstate="print"/>
          <a:srcRect/>
          <a:stretch>
            <a:fillRect/>
          </a:stretch>
        </p:blipFill>
        <p:spPr bwMode="auto">
          <a:xfrm>
            <a:off x="5943600" y="2209800"/>
            <a:ext cx="2857500" cy="4352925"/>
          </a:xfrm>
          <a:prstGeom prst="rect">
            <a:avLst/>
          </a:prstGeom>
          <a:noFill/>
          <a:ln w="9525">
            <a:noFill/>
            <a:miter lim="800000"/>
            <a:headEnd/>
            <a:tailEnd/>
          </a:ln>
        </p:spPr>
      </p:pic>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762000"/>
          </a:xfrm>
        </p:spPr>
        <p:txBody>
          <a:bodyPr rtlCol="0">
            <a:normAutofit fontScale="90000"/>
          </a:bodyPr>
          <a:lstStyle/>
          <a:p>
            <a:pPr eaLnBrk="1" fontAlgn="auto" hangingPunct="1">
              <a:spcAft>
                <a:spcPts val="0"/>
              </a:spcAft>
              <a:defRPr/>
            </a:pPr>
            <a:r>
              <a:rPr lang="en-US" sz="2700" dirty="0" smtClean="0">
                <a:solidFill>
                  <a:schemeClr val="accent1">
                    <a:lumMod val="75000"/>
                  </a:schemeClr>
                </a:solidFill>
                <a:ea typeface="Batang" pitchFamily="18" charset="-127"/>
              </a:rPr>
              <a:t/>
            </a:r>
            <a:br>
              <a:rPr lang="en-US" sz="2700" dirty="0" smtClean="0">
                <a:solidFill>
                  <a:schemeClr val="accent1">
                    <a:lumMod val="75000"/>
                  </a:schemeClr>
                </a:solidFill>
                <a:ea typeface="Batang" pitchFamily="18" charset="-127"/>
              </a:rPr>
            </a:br>
            <a:r>
              <a:rPr lang="en-US" sz="2700" dirty="0" smtClean="0">
                <a:solidFill>
                  <a:schemeClr val="accent1">
                    <a:lumMod val="75000"/>
                  </a:schemeClr>
                </a:solidFill>
                <a:ea typeface="Batang" pitchFamily="18" charset="-127"/>
              </a:rPr>
              <a:t/>
            </a:r>
            <a:br>
              <a:rPr lang="en-US" sz="2700" dirty="0" smtClean="0">
                <a:solidFill>
                  <a:schemeClr val="accent1">
                    <a:lumMod val="75000"/>
                  </a:schemeClr>
                </a:solidFill>
                <a:ea typeface="Batang" pitchFamily="18" charset="-127"/>
              </a:rPr>
            </a:br>
            <a:r>
              <a:rPr lang="en-US" sz="3100" b="1" dirty="0" smtClean="0">
                <a:solidFill>
                  <a:schemeClr val="accent1">
                    <a:lumMod val="75000"/>
                  </a:schemeClr>
                </a:solidFill>
                <a:ea typeface="Batang" pitchFamily="18" charset="-127"/>
              </a:rPr>
              <a:t>Knowing Your Risk</a:t>
            </a:r>
            <a:r>
              <a:rPr lang="en-US" sz="3200" b="1" dirty="0" smtClean="0"/>
              <a:t/>
            </a:r>
            <a:br>
              <a:rPr lang="en-US" sz="3200" b="1" dirty="0" smtClean="0"/>
            </a:br>
            <a:endParaRPr lang="en-US" sz="3200" dirty="0"/>
          </a:p>
        </p:txBody>
      </p:sp>
      <p:sp>
        <p:nvSpPr>
          <p:cNvPr id="3" name="Content Placeholder 2"/>
          <p:cNvSpPr>
            <a:spLocks noGrp="1"/>
          </p:cNvSpPr>
          <p:nvPr>
            <p:ph idx="1"/>
          </p:nvPr>
        </p:nvSpPr>
        <p:spPr>
          <a:xfrm>
            <a:off x="533400" y="1524000"/>
            <a:ext cx="8229600" cy="4191000"/>
          </a:xfrm>
        </p:spPr>
        <p:txBody>
          <a:bodyPr rtlCol="0">
            <a:normAutofit/>
          </a:bodyPr>
          <a:lstStyle/>
          <a:p>
            <a:pPr marL="0" indent="0" algn="ctr" eaLnBrk="1" fontAlgn="auto" hangingPunct="1">
              <a:spcAft>
                <a:spcPts val="0"/>
              </a:spcAft>
              <a:buFont typeface="Arial" pitchFamily="34" charset="0"/>
              <a:buNone/>
              <a:defRPr/>
            </a:pPr>
            <a:endParaRPr lang="en-US" sz="2000" b="1" dirty="0" smtClean="0">
              <a:solidFill>
                <a:schemeClr val="accent1">
                  <a:lumMod val="75000"/>
                </a:schemeClr>
              </a:solidFill>
            </a:endParaRPr>
          </a:p>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More than 90% of women who get breast cancer do not have a family history.  </a:t>
            </a:r>
          </a:p>
          <a:p>
            <a:pPr marL="0" indent="0" eaLnBrk="1" fontAlgn="auto" hangingPunct="1">
              <a:spcAft>
                <a:spcPts val="0"/>
              </a:spcAft>
              <a:buFont typeface="Wingdings" pitchFamily="2" charset="2"/>
              <a:buChar char="ü"/>
              <a:defRPr/>
            </a:pPr>
            <a:r>
              <a:rPr lang="en-US" sz="3000" dirty="0" smtClean="0">
                <a:solidFill>
                  <a:schemeClr val="accent1">
                    <a:lumMod val="75000"/>
                  </a:schemeClr>
                </a:solidFill>
              </a:rPr>
              <a:t>Being female is your biggest risk; age is second.  </a:t>
            </a:r>
          </a:p>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Having children after the age of 30.</a:t>
            </a:r>
          </a:p>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Your own personal history of breast cancer.</a:t>
            </a:r>
          </a:p>
          <a:p>
            <a:pPr marL="352425" indent="-352425" eaLnBrk="1" fontAlgn="auto" hangingPunct="1">
              <a:spcAft>
                <a:spcPts val="0"/>
              </a:spcAft>
              <a:buFont typeface="Wingdings" pitchFamily="2" charset="2"/>
              <a:buChar char="ü"/>
              <a:defRPr/>
            </a:pPr>
            <a:r>
              <a:rPr lang="en-US" sz="3000" dirty="0" smtClean="0">
                <a:solidFill>
                  <a:schemeClr val="accent1">
                    <a:lumMod val="75000"/>
                  </a:schemeClr>
                </a:solidFill>
              </a:rPr>
              <a:t>Being obese or overweight.</a:t>
            </a:r>
            <a:endParaRPr lang="en-US" sz="3000" dirty="0">
              <a:solidFill>
                <a:schemeClr val="accent1">
                  <a:lumMod val="75000"/>
                </a:schemeClr>
              </a:solidFill>
            </a:endParaRPr>
          </a:p>
        </p:txBody>
      </p:sp>
      <p:sp>
        <p:nvSpPr>
          <p:cNvPr id="5" name="TextBox 4"/>
          <p:cNvSpPr txBox="1">
            <a:spLocks noChangeArrowheads="1"/>
          </p:cNvSpPr>
          <p:nvPr/>
        </p:nvSpPr>
        <p:spPr bwMode="auto">
          <a:xfrm>
            <a:off x="0" y="0"/>
            <a:ext cx="914400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1556</Words>
  <Application>Microsoft Office PowerPoint</Application>
  <PresentationFormat>On-screen Show (4:3)</PresentationFormat>
  <Paragraphs>161</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Bridging The Gap:  No Women Left Behind</vt:lpstr>
      <vt:lpstr>Overcoming Challenges: The Truth About Breast Cancer for Women With Disabilities</vt:lpstr>
      <vt:lpstr>Lightening Doesn’t Strike Twice, Right?  </vt:lpstr>
      <vt:lpstr>Early Screening Can Save Your Life!</vt:lpstr>
      <vt:lpstr>Early Screening Can Save Your Life!</vt:lpstr>
      <vt:lpstr>What’s Involved In Early Screening?</vt:lpstr>
      <vt:lpstr>Knowing Your Breasts</vt:lpstr>
      <vt:lpstr>What To Look For</vt:lpstr>
      <vt:lpstr>  Knowing Your Risk </vt:lpstr>
      <vt:lpstr>Susan G. Komen for the Cure  Recommendations for Clinical Breast Exams </vt:lpstr>
      <vt:lpstr>  “Clinical breast exams are hard for me because I have difficulty raising and holding up my arms.”  </vt:lpstr>
      <vt:lpstr>Susan G. Komen for the Cure  Recommendations for Mammograms</vt:lpstr>
      <vt:lpstr>  “I don’t need to get a mammogram on a regular basis because my clinical breast exams have always been negative.” </vt:lpstr>
      <vt:lpstr>  “Getting a mammogram will hurt!”  </vt:lpstr>
      <vt:lpstr> “A mammogram is too expensive; I could never afford it.”   </vt:lpstr>
      <vt:lpstr> “There’s no point in getting a mammogram, if they find something it will be too late to do anything about it anyway.”   </vt:lpstr>
      <vt:lpstr>  “I won’t be able to get a mammogram      because the facility won’t be accessible.”  </vt:lpstr>
      <vt:lpstr>   “Getting a mammogram will expose me to radiation and can actually give me breast cancer.”</vt:lpstr>
      <vt:lpstr>   “Changes in my mammogram or an unclear mammogram means I must have breast cancer.”</vt:lpstr>
      <vt:lpstr>Screening Tips for Women with Disabilities</vt:lpstr>
      <vt:lpstr>Clinical Breast Exams &amp; Mammograms: Positioning </vt:lpstr>
      <vt:lpstr>Clinical Breast Exams &amp; Mammograms </vt:lpstr>
      <vt:lpstr>   “With my disability, no one will want to help me understand my diagnosis, treatment, follow-up, insurance, and accessibility challenges.  I will be all alone.”</vt:lpstr>
      <vt:lpstr> “I hear treatment for breast cancer makes you really sick. I won’t be able to work or take care of my family. “ </vt:lpstr>
      <vt:lpstr>   “Once I finish treatment, I am cured, right?”</vt:lpstr>
      <vt:lpstr>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Challenges: The Truth About Breast Cancer for Women With Disabilities</dc:title>
  <dc:creator>SMerricks</dc:creator>
  <cp:lastModifiedBy>Maria Manolatos</cp:lastModifiedBy>
  <cp:revision>29</cp:revision>
  <dcterms:created xsi:type="dcterms:W3CDTF">2012-03-27T04:20:09Z</dcterms:created>
  <dcterms:modified xsi:type="dcterms:W3CDTF">2012-07-12T15:55:04Z</dcterms:modified>
</cp:coreProperties>
</file>