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sldIdLst>
    <p:sldId id="256" r:id="rId2"/>
    <p:sldId id="258" r:id="rId3"/>
    <p:sldId id="261" r:id="rId4"/>
    <p:sldId id="276" r:id="rId5"/>
    <p:sldId id="257" r:id="rId6"/>
    <p:sldId id="262" r:id="rId7"/>
    <p:sldId id="268" r:id="rId8"/>
    <p:sldId id="265" r:id="rId9"/>
    <p:sldId id="269" r:id="rId10"/>
    <p:sldId id="270" r:id="rId11"/>
    <p:sldId id="272" r:id="rId12"/>
    <p:sldId id="273" r:id="rId13"/>
    <p:sldId id="271" r:id="rId14"/>
    <p:sldId id="275" r:id="rId15"/>
    <p:sldId id="274" r:id="rId16"/>
    <p:sldId id="277" r:id="rId17"/>
    <p:sldId id="267" r:id="rId18"/>
    <p:sldId id="266" r:id="rId19"/>
    <p:sldId id="278" r:id="rId20"/>
    <p:sldId id="279" r:id="rId21"/>
    <p:sldId id="280" r:id="rId22"/>
    <p:sldId id="281" r:id="rId23"/>
  </p:sldIdLst>
  <p:sldSz cx="9144000" cy="6858000" type="screen4x3"/>
  <p:notesSz cx="6997700" cy="9283700"/>
  <p:defaultTextStyle>
    <a:defPPr>
      <a:defRPr lang="en-US"/>
    </a:defPPr>
    <a:lvl1pPr algn="l" rtl="0" eaLnBrk="0" fontAlgn="base" hangingPunct="0">
      <a:spcBef>
        <a:spcPct val="0"/>
      </a:spcBef>
      <a:spcAft>
        <a:spcPct val="0"/>
      </a:spcAft>
      <a:defRPr kern="1200">
        <a:solidFill>
          <a:schemeClr val="tx1"/>
        </a:solidFill>
        <a:latin typeface="Tahoma" pitchFamily="34" charset="0"/>
        <a:ea typeface="+mn-ea"/>
        <a:cs typeface="+mn-cs"/>
      </a:defRPr>
    </a:lvl1pPr>
    <a:lvl2pPr marL="457200" algn="l" rtl="0" eaLnBrk="0" fontAlgn="base" hangingPunct="0">
      <a:spcBef>
        <a:spcPct val="0"/>
      </a:spcBef>
      <a:spcAft>
        <a:spcPct val="0"/>
      </a:spcAft>
      <a:defRPr kern="1200">
        <a:solidFill>
          <a:schemeClr val="tx1"/>
        </a:solidFill>
        <a:latin typeface="Tahoma" pitchFamily="34" charset="0"/>
        <a:ea typeface="+mn-ea"/>
        <a:cs typeface="+mn-cs"/>
      </a:defRPr>
    </a:lvl2pPr>
    <a:lvl3pPr marL="914400" algn="l" rtl="0" eaLnBrk="0" fontAlgn="base" hangingPunct="0">
      <a:spcBef>
        <a:spcPct val="0"/>
      </a:spcBef>
      <a:spcAft>
        <a:spcPct val="0"/>
      </a:spcAft>
      <a:defRPr kern="1200">
        <a:solidFill>
          <a:schemeClr val="tx1"/>
        </a:solidFill>
        <a:latin typeface="Tahoma" pitchFamily="34" charset="0"/>
        <a:ea typeface="+mn-ea"/>
        <a:cs typeface="+mn-cs"/>
      </a:defRPr>
    </a:lvl3pPr>
    <a:lvl4pPr marL="1371600" algn="l" rtl="0" eaLnBrk="0" fontAlgn="base" hangingPunct="0">
      <a:spcBef>
        <a:spcPct val="0"/>
      </a:spcBef>
      <a:spcAft>
        <a:spcPct val="0"/>
      </a:spcAft>
      <a:defRPr kern="1200">
        <a:solidFill>
          <a:schemeClr val="tx1"/>
        </a:solidFill>
        <a:latin typeface="Tahoma" pitchFamily="34" charset="0"/>
        <a:ea typeface="+mn-ea"/>
        <a:cs typeface="+mn-cs"/>
      </a:defRPr>
    </a:lvl4pPr>
    <a:lvl5pPr marL="1828800" algn="l" rtl="0" eaLnBrk="0" fontAlgn="base" hangingPunct="0">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6" d="100"/>
          <a:sy n="66" d="100"/>
        </p:scale>
        <p:origin x="-642" y="-16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57346" name="Group 2"/>
          <p:cNvGrpSpPr>
            <a:grpSpLocks/>
          </p:cNvGrpSpPr>
          <p:nvPr/>
        </p:nvGrpSpPr>
        <p:grpSpPr bwMode="auto">
          <a:xfrm>
            <a:off x="0" y="6350"/>
            <a:ext cx="9140825" cy="6851650"/>
            <a:chOff x="0" y="4"/>
            <a:chExt cx="5758" cy="4316"/>
          </a:xfrm>
        </p:grpSpPr>
        <p:grpSp>
          <p:nvGrpSpPr>
            <p:cNvPr id="57347" name="Group 3"/>
            <p:cNvGrpSpPr>
              <a:grpSpLocks/>
            </p:cNvGrpSpPr>
            <p:nvPr/>
          </p:nvGrpSpPr>
          <p:grpSpPr bwMode="auto">
            <a:xfrm>
              <a:off x="0" y="1161"/>
              <a:ext cx="5758" cy="3159"/>
              <a:chOff x="0" y="1161"/>
              <a:chExt cx="5758" cy="3159"/>
            </a:xfrm>
          </p:grpSpPr>
          <p:sp>
            <p:nvSpPr>
              <p:cNvPr id="57348" name="Freeform 4"/>
              <p:cNvSpPr>
                <a:spLocks/>
              </p:cNvSpPr>
              <p:nvPr/>
            </p:nvSpPr>
            <p:spPr bwMode="hidden">
              <a:xfrm>
                <a:off x="558" y="1161"/>
                <a:ext cx="5200" cy="3159"/>
              </a:xfrm>
              <a:custGeom>
                <a:avLst/>
                <a:gdLst>
                  <a:gd name="T0" fmla="*/ 0 w 5184"/>
                  <a:gd name="T1" fmla="*/ 3159 h 3159"/>
                  <a:gd name="T2" fmla="*/ 5184 w 5184"/>
                  <a:gd name="T3" fmla="*/ 3159 h 3159"/>
                  <a:gd name="T4" fmla="*/ 5184 w 5184"/>
                  <a:gd name="T5" fmla="*/ 0 h 3159"/>
                  <a:gd name="T6" fmla="*/ 0 w 5184"/>
                  <a:gd name="T7" fmla="*/ 0 h 3159"/>
                  <a:gd name="T8" fmla="*/ 0 w 5184"/>
                  <a:gd name="T9" fmla="*/ 3159 h 3159"/>
                  <a:gd name="T10" fmla="*/ 0 w 5184"/>
                  <a:gd name="T11" fmla="*/ 3159 h 3159"/>
                </a:gdLst>
                <a:ahLst/>
                <a:cxnLst>
                  <a:cxn ang="0">
                    <a:pos x="T0" y="T1"/>
                  </a:cxn>
                  <a:cxn ang="0">
                    <a:pos x="T2" y="T3"/>
                  </a:cxn>
                  <a:cxn ang="0">
                    <a:pos x="T4" y="T5"/>
                  </a:cxn>
                  <a:cxn ang="0">
                    <a:pos x="T6" y="T7"/>
                  </a:cxn>
                  <a:cxn ang="0">
                    <a:pos x="T8" y="T9"/>
                  </a:cxn>
                  <a:cxn ang="0">
                    <a:pos x="T10" y="T11"/>
                  </a:cxn>
                </a:cxnLst>
                <a:rect l="0" t="0" r="r" b="b"/>
                <a:pathLst>
                  <a:path w="5184" h="3159">
                    <a:moveTo>
                      <a:pt x="0" y="3159"/>
                    </a:moveTo>
                    <a:lnTo>
                      <a:pt x="5184" y="3159"/>
                    </a:lnTo>
                    <a:lnTo>
                      <a:pt x="5184" y="0"/>
                    </a:lnTo>
                    <a:lnTo>
                      <a:pt x="0" y="0"/>
                    </a:lnTo>
                    <a:lnTo>
                      <a:pt x="0" y="3159"/>
                    </a:lnTo>
                    <a:lnTo>
                      <a:pt x="0" y="3159"/>
                    </a:lnTo>
                    <a:close/>
                  </a:path>
                </a:pathLst>
              </a:cu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7349" name="Freeform 5"/>
              <p:cNvSpPr>
                <a:spLocks/>
              </p:cNvSpPr>
              <p:nvPr/>
            </p:nvSpPr>
            <p:spPr bwMode="hidden">
              <a:xfrm>
                <a:off x="0" y="1161"/>
                <a:ext cx="558" cy="3159"/>
              </a:xfrm>
              <a:custGeom>
                <a:avLst/>
                <a:gdLst>
                  <a:gd name="T0" fmla="*/ 0 w 556"/>
                  <a:gd name="T1" fmla="*/ 0 h 3159"/>
                  <a:gd name="T2" fmla="*/ 0 w 556"/>
                  <a:gd name="T3" fmla="*/ 3159 h 3159"/>
                  <a:gd name="T4" fmla="*/ 556 w 556"/>
                  <a:gd name="T5" fmla="*/ 3159 h 3159"/>
                  <a:gd name="T6" fmla="*/ 556 w 556"/>
                  <a:gd name="T7" fmla="*/ 0 h 3159"/>
                  <a:gd name="T8" fmla="*/ 0 w 556"/>
                  <a:gd name="T9" fmla="*/ 0 h 3159"/>
                  <a:gd name="T10" fmla="*/ 0 w 556"/>
                  <a:gd name="T11" fmla="*/ 0 h 3159"/>
                </a:gdLst>
                <a:ahLst/>
                <a:cxnLst>
                  <a:cxn ang="0">
                    <a:pos x="T0" y="T1"/>
                  </a:cxn>
                  <a:cxn ang="0">
                    <a:pos x="T2" y="T3"/>
                  </a:cxn>
                  <a:cxn ang="0">
                    <a:pos x="T4" y="T5"/>
                  </a:cxn>
                  <a:cxn ang="0">
                    <a:pos x="T6" y="T7"/>
                  </a:cxn>
                  <a:cxn ang="0">
                    <a:pos x="T8" y="T9"/>
                  </a:cxn>
                  <a:cxn ang="0">
                    <a:pos x="T10" y="T11"/>
                  </a:cxn>
                </a:cxnLst>
                <a:rect l="0" t="0" r="r" b="b"/>
                <a:pathLst>
                  <a:path w="556" h="3159">
                    <a:moveTo>
                      <a:pt x="0" y="0"/>
                    </a:moveTo>
                    <a:lnTo>
                      <a:pt x="0" y="3159"/>
                    </a:lnTo>
                    <a:lnTo>
                      <a:pt x="556" y="3159"/>
                    </a:lnTo>
                    <a:lnTo>
                      <a:pt x="556" y="0"/>
                    </a:lnTo>
                    <a:lnTo>
                      <a:pt x="0" y="0"/>
                    </a:lnTo>
                    <a:lnTo>
                      <a:pt x="0" y="0"/>
                    </a:lnTo>
                    <a:close/>
                  </a:path>
                </a:pathLst>
              </a:custGeom>
              <a:gradFill rotWithShape="0">
                <a:gsLst>
                  <a:gs pos="0">
                    <a:schemeClr val="bg1"/>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57350" name="Freeform 6"/>
            <p:cNvSpPr>
              <a:spLocks/>
            </p:cNvSpPr>
            <p:nvPr/>
          </p:nvSpPr>
          <p:spPr bwMode="ltGray">
            <a:xfrm>
              <a:off x="552" y="951"/>
              <a:ext cx="12" cy="420"/>
            </a:xfrm>
            <a:custGeom>
              <a:avLst/>
              <a:gdLst>
                <a:gd name="T0" fmla="*/ 0 w 12"/>
                <a:gd name="T1" fmla="*/ 0 h 420"/>
                <a:gd name="T2" fmla="*/ 0 w 12"/>
                <a:gd name="T3" fmla="*/ 420 h 420"/>
                <a:gd name="T4" fmla="*/ 12 w 12"/>
                <a:gd name="T5" fmla="*/ 420 h 420"/>
                <a:gd name="T6" fmla="*/ 12 w 12"/>
                <a:gd name="T7" fmla="*/ 0 h 420"/>
                <a:gd name="T8" fmla="*/ 0 w 12"/>
                <a:gd name="T9" fmla="*/ 0 h 420"/>
                <a:gd name="T10" fmla="*/ 0 w 12"/>
                <a:gd name="T11" fmla="*/ 0 h 420"/>
              </a:gdLst>
              <a:ahLst/>
              <a:cxnLst>
                <a:cxn ang="0">
                  <a:pos x="T0" y="T1"/>
                </a:cxn>
                <a:cxn ang="0">
                  <a:pos x="T2" y="T3"/>
                </a:cxn>
                <a:cxn ang="0">
                  <a:pos x="T4" y="T5"/>
                </a:cxn>
                <a:cxn ang="0">
                  <a:pos x="T6" y="T7"/>
                </a:cxn>
                <a:cxn ang="0">
                  <a:pos x="T8" y="T9"/>
                </a:cxn>
                <a:cxn ang="0">
                  <a:pos x="T10" y="T11"/>
                </a:cxn>
              </a:cxnLst>
              <a:rect l="0" t="0" r="r" b="b"/>
              <a:pathLst>
                <a:path w="12" h="420">
                  <a:moveTo>
                    <a:pt x="0" y="0"/>
                  </a:moveTo>
                  <a:lnTo>
                    <a:pt x="0" y="420"/>
                  </a:lnTo>
                  <a:lnTo>
                    <a:pt x="12" y="420"/>
                  </a:lnTo>
                  <a:lnTo>
                    <a:pt x="12" y="0"/>
                  </a:lnTo>
                  <a:lnTo>
                    <a:pt x="0" y="0"/>
                  </a:lnTo>
                  <a:lnTo>
                    <a:pt x="0" y="0"/>
                  </a:lnTo>
                  <a:close/>
                </a:path>
              </a:pathLst>
            </a:custGeom>
            <a:gradFill rotWithShape="0">
              <a:gsLst>
                <a:gs pos="0">
                  <a:schemeClr val="accent2"/>
                </a:gs>
                <a:gs pos="50000">
                  <a:schemeClr val="hlink"/>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7351" name="Freeform 7"/>
            <p:cNvSpPr>
              <a:spLocks/>
            </p:cNvSpPr>
            <p:nvPr/>
          </p:nvSpPr>
          <p:spPr bwMode="ltGray">
            <a:xfrm>
              <a:off x="767" y="1155"/>
              <a:ext cx="252" cy="12"/>
            </a:xfrm>
            <a:custGeom>
              <a:avLst/>
              <a:gdLst>
                <a:gd name="T0" fmla="*/ 251 w 251"/>
                <a:gd name="T1" fmla="*/ 0 h 12"/>
                <a:gd name="T2" fmla="*/ 0 w 251"/>
                <a:gd name="T3" fmla="*/ 0 h 12"/>
                <a:gd name="T4" fmla="*/ 0 w 251"/>
                <a:gd name="T5" fmla="*/ 12 h 12"/>
                <a:gd name="T6" fmla="*/ 251 w 251"/>
                <a:gd name="T7" fmla="*/ 12 h 12"/>
                <a:gd name="T8" fmla="*/ 251 w 251"/>
                <a:gd name="T9" fmla="*/ 0 h 12"/>
                <a:gd name="T10" fmla="*/ 251 w 251"/>
                <a:gd name="T11" fmla="*/ 0 h 12"/>
              </a:gdLst>
              <a:ahLst/>
              <a:cxnLst>
                <a:cxn ang="0">
                  <a:pos x="T0" y="T1"/>
                </a:cxn>
                <a:cxn ang="0">
                  <a:pos x="T2" y="T3"/>
                </a:cxn>
                <a:cxn ang="0">
                  <a:pos x="T4" y="T5"/>
                </a:cxn>
                <a:cxn ang="0">
                  <a:pos x="T6" y="T7"/>
                </a:cxn>
                <a:cxn ang="0">
                  <a:pos x="T8" y="T9"/>
                </a:cxn>
                <a:cxn ang="0">
                  <a:pos x="T10" y="T11"/>
                </a:cxn>
              </a:cxnLst>
              <a:rect l="0" t="0" r="r" b="b"/>
              <a:pathLst>
                <a:path w="251" h="12">
                  <a:moveTo>
                    <a:pt x="251" y="0"/>
                  </a:moveTo>
                  <a:lnTo>
                    <a:pt x="0" y="0"/>
                  </a:lnTo>
                  <a:lnTo>
                    <a:pt x="0" y="12"/>
                  </a:lnTo>
                  <a:lnTo>
                    <a:pt x="251" y="12"/>
                  </a:lnTo>
                  <a:lnTo>
                    <a:pt x="251" y="0"/>
                  </a:lnTo>
                  <a:lnTo>
                    <a:pt x="251" y="0"/>
                  </a:lnTo>
                  <a:close/>
                </a:path>
              </a:pathLst>
            </a:custGeom>
            <a:gradFill rotWithShape="0">
              <a:gsLst>
                <a:gs pos="0">
                  <a:schemeClr val="accent2"/>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7352" name="Freeform 8"/>
            <p:cNvSpPr>
              <a:spLocks/>
            </p:cNvSpPr>
            <p:nvPr/>
          </p:nvSpPr>
          <p:spPr bwMode="ltGray">
            <a:xfrm>
              <a:off x="0" y="1155"/>
              <a:ext cx="351" cy="12"/>
            </a:xfrm>
            <a:custGeom>
              <a:avLst/>
              <a:gdLst>
                <a:gd name="T0" fmla="*/ 0 w 251"/>
                <a:gd name="T1" fmla="*/ 0 h 12"/>
                <a:gd name="T2" fmla="*/ 0 w 251"/>
                <a:gd name="T3" fmla="*/ 12 h 12"/>
                <a:gd name="T4" fmla="*/ 251 w 251"/>
                <a:gd name="T5" fmla="*/ 12 h 12"/>
                <a:gd name="T6" fmla="*/ 251 w 251"/>
                <a:gd name="T7" fmla="*/ 0 h 12"/>
                <a:gd name="T8" fmla="*/ 0 w 251"/>
                <a:gd name="T9" fmla="*/ 0 h 12"/>
                <a:gd name="T10" fmla="*/ 0 w 251"/>
                <a:gd name="T11" fmla="*/ 0 h 12"/>
              </a:gdLst>
              <a:ahLst/>
              <a:cxnLst>
                <a:cxn ang="0">
                  <a:pos x="T0" y="T1"/>
                </a:cxn>
                <a:cxn ang="0">
                  <a:pos x="T2" y="T3"/>
                </a:cxn>
                <a:cxn ang="0">
                  <a:pos x="T4" y="T5"/>
                </a:cxn>
                <a:cxn ang="0">
                  <a:pos x="T6" y="T7"/>
                </a:cxn>
                <a:cxn ang="0">
                  <a:pos x="T8" y="T9"/>
                </a:cxn>
                <a:cxn ang="0">
                  <a:pos x="T10" y="T11"/>
                </a:cxn>
              </a:cxnLst>
              <a:rect l="0" t="0" r="r" b="b"/>
              <a:pathLst>
                <a:path w="251" h="12">
                  <a:moveTo>
                    <a:pt x="0" y="0"/>
                  </a:moveTo>
                  <a:lnTo>
                    <a:pt x="0" y="12"/>
                  </a:lnTo>
                  <a:lnTo>
                    <a:pt x="251" y="12"/>
                  </a:lnTo>
                  <a:lnTo>
                    <a:pt x="251" y="0"/>
                  </a:lnTo>
                  <a:lnTo>
                    <a:pt x="0" y="0"/>
                  </a:lnTo>
                  <a:lnTo>
                    <a:pt x="0" y="0"/>
                  </a:lnTo>
                  <a:close/>
                </a:path>
              </a:pathLst>
            </a:custGeom>
            <a:gradFill rotWithShape="0">
              <a:gsLst>
                <a:gs pos="0">
                  <a:schemeClr val="bg2"/>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57353" name="Group 9"/>
            <p:cNvGrpSpPr>
              <a:grpSpLocks/>
            </p:cNvGrpSpPr>
            <p:nvPr/>
          </p:nvGrpSpPr>
          <p:grpSpPr bwMode="auto">
            <a:xfrm>
              <a:off x="348" y="4"/>
              <a:ext cx="5410" cy="4316"/>
              <a:chOff x="348" y="4"/>
              <a:chExt cx="5410" cy="4316"/>
            </a:xfrm>
          </p:grpSpPr>
          <p:sp>
            <p:nvSpPr>
              <p:cNvPr id="57354" name="Freeform 10"/>
              <p:cNvSpPr>
                <a:spLocks/>
              </p:cNvSpPr>
              <p:nvPr/>
            </p:nvSpPr>
            <p:spPr bwMode="ltGray">
              <a:xfrm>
                <a:off x="552" y="4"/>
                <a:ext cx="12" cy="695"/>
              </a:xfrm>
              <a:custGeom>
                <a:avLst/>
                <a:gdLst>
                  <a:gd name="T0" fmla="*/ 12 w 12"/>
                  <a:gd name="T1" fmla="*/ 0 h 695"/>
                  <a:gd name="T2" fmla="*/ 0 w 12"/>
                  <a:gd name="T3" fmla="*/ 0 h 695"/>
                  <a:gd name="T4" fmla="*/ 0 w 12"/>
                  <a:gd name="T5" fmla="*/ 695 h 695"/>
                  <a:gd name="T6" fmla="*/ 12 w 12"/>
                  <a:gd name="T7" fmla="*/ 695 h 695"/>
                  <a:gd name="T8" fmla="*/ 12 w 12"/>
                  <a:gd name="T9" fmla="*/ 0 h 695"/>
                  <a:gd name="T10" fmla="*/ 12 w 12"/>
                  <a:gd name="T11" fmla="*/ 0 h 695"/>
                </a:gdLst>
                <a:ahLst/>
                <a:cxnLst>
                  <a:cxn ang="0">
                    <a:pos x="T0" y="T1"/>
                  </a:cxn>
                  <a:cxn ang="0">
                    <a:pos x="T2" y="T3"/>
                  </a:cxn>
                  <a:cxn ang="0">
                    <a:pos x="T4" y="T5"/>
                  </a:cxn>
                  <a:cxn ang="0">
                    <a:pos x="T6" y="T7"/>
                  </a:cxn>
                  <a:cxn ang="0">
                    <a:pos x="T8" y="T9"/>
                  </a:cxn>
                  <a:cxn ang="0">
                    <a:pos x="T10" y="T11"/>
                  </a:cxn>
                </a:cxnLst>
                <a:rect l="0" t="0" r="r" b="b"/>
                <a:pathLst>
                  <a:path w="12" h="695">
                    <a:moveTo>
                      <a:pt x="12" y="0"/>
                    </a:moveTo>
                    <a:lnTo>
                      <a:pt x="0" y="0"/>
                    </a:lnTo>
                    <a:lnTo>
                      <a:pt x="0" y="695"/>
                    </a:lnTo>
                    <a:lnTo>
                      <a:pt x="12" y="695"/>
                    </a:lnTo>
                    <a:lnTo>
                      <a:pt x="12" y="0"/>
                    </a:lnTo>
                    <a:lnTo>
                      <a:pt x="12" y="0"/>
                    </a:lnTo>
                    <a:close/>
                  </a:path>
                </a:pathLst>
              </a:custGeom>
              <a:gradFill rotWithShape="0">
                <a:gsLst>
                  <a:gs pos="0">
                    <a:schemeClr val="bg1"/>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7355" name="Freeform 11"/>
              <p:cNvSpPr>
                <a:spLocks/>
              </p:cNvSpPr>
              <p:nvPr/>
            </p:nvSpPr>
            <p:spPr bwMode="ltGray">
              <a:xfrm>
                <a:off x="552" y="1623"/>
                <a:ext cx="12" cy="2697"/>
              </a:xfrm>
              <a:custGeom>
                <a:avLst/>
                <a:gdLst>
                  <a:gd name="T0" fmla="*/ 0 w 12"/>
                  <a:gd name="T1" fmla="*/ 2697 h 2697"/>
                  <a:gd name="T2" fmla="*/ 12 w 12"/>
                  <a:gd name="T3" fmla="*/ 2697 h 2697"/>
                  <a:gd name="T4" fmla="*/ 12 w 12"/>
                  <a:gd name="T5" fmla="*/ 0 h 2697"/>
                  <a:gd name="T6" fmla="*/ 0 w 12"/>
                  <a:gd name="T7" fmla="*/ 0 h 2697"/>
                  <a:gd name="T8" fmla="*/ 0 w 12"/>
                  <a:gd name="T9" fmla="*/ 2697 h 2697"/>
                  <a:gd name="T10" fmla="*/ 0 w 12"/>
                  <a:gd name="T11" fmla="*/ 2697 h 2697"/>
                </a:gdLst>
                <a:ahLst/>
                <a:cxnLst>
                  <a:cxn ang="0">
                    <a:pos x="T0" y="T1"/>
                  </a:cxn>
                  <a:cxn ang="0">
                    <a:pos x="T2" y="T3"/>
                  </a:cxn>
                  <a:cxn ang="0">
                    <a:pos x="T4" y="T5"/>
                  </a:cxn>
                  <a:cxn ang="0">
                    <a:pos x="T6" y="T7"/>
                  </a:cxn>
                  <a:cxn ang="0">
                    <a:pos x="T8" y="T9"/>
                  </a:cxn>
                  <a:cxn ang="0">
                    <a:pos x="T10" y="T11"/>
                  </a:cxn>
                </a:cxnLst>
                <a:rect l="0" t="0" r="r" b="b"/>
                <a:pathLst>
                  <a:path w="12" h="2697">
                    <a:moveTo>
                      <a:pt x="0" y="2697"/>
                    </a:moveTo>
                    <a:lnTo>
                      <a:pt x="12" y="2697"/>
                    </a:lnTo>
                    <a:lnTo>
                      <a:pt x="12" y="0"/>
                    </a:lnTo>
                    <a:lnTo>
                      <a:pt x="0" y="0"/>
                    </a:lnTo>
                    <a:lnTo>
                      <a:pt x="0" y="2697"/>
                    </a:lnTo>
                    <a:lnTo>
                      <a:pt x="0" y="2697"/>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7356" name="Freeform 12"/>
              <p:cNvSpPr>
                <a:spLocks/>
              </p:cNvSpPr>
              <p:nvPr/>
            </p:nvSpPr>
            <p:spPr bwMode="ltGray">
              <a:xfrm>
                <a:off x="1019" y="1155"/>
                <a:ext cx="4739" cy="12"/>
              </a:xfrm>
              <a:custGeom>
                <a:avLst/>
                <a:gdLst>
                  <a:gd name="T0" fmla="*/ 4724 w 4724"/>
                  <a:gd name="T1" fmla="*/ 0 h 12"/>
                  <a:gd name="T2" fmla="*/ 0 w 4724"/>
                  <a:gd name="T3" fmla="*/ 0 h 12"/>
                  <a:gd name="T4" fmla="*/ 0 w 4724"/>
                  <a:gd name="T5" fmla="*/ 12 h 12"/>
                  <a:gd name="T6" fmla="*/ 4724 w 4724"/>
                  <a:gd name="T7" fmla="*/ 12 h 12"/>
                  <a:gd name="T8" fmla="*/ 4724 w 4724"/>
                  <a:gd name="T9" fmla="*/ 0 h 12"/>
                  <a:gd name="T10" fmla="*/ 4724 w 4724"/>
                  <a:gd name="T11" fmla="*/ 0 h 12"/>
                </a:gdLst>
                <a:ahLst/>
                <a:cxnLst>
                  <a:cxn ang="0">
                    <a:pos x="T0" y="T1"/>
                  </a:cxn>
                  <a:cxn ang="0">
                    <a:pos x="T2" y="T3"/>
                  </a:cxn>
                  <a:cxn ang="0">
                    <a:pos x="T4" y="T5"/>
                  </a:cxn>
                  <a:cxn ang="0">
                    <a:pos x="T6" y="T7"/>
                  </a:cxn>
                  <a:cxn ang="0">
                    <a:pos x="T8" y="T9"/>
                  </a:cxn>
                  <a:cxn ang="0">
                    <a:pos x="T10" y="T11"/>
                  </a:cxn>
                </a:cxnLst>
                <a:rect l="0" t="0" r="r" b="b"/>
                <a:pathLst>
                  <a:path w="4724" h="12">
                    <a:moveTo>
                      <a:pt x="4724" y="0"/>
                    </a:moveTo>
                    <a:lnTo>
                      <a:pt x="0" y="0"/>
                    </a:lnTo>
                    <a:lnTo>
                      <a:pt x="0" y="12"/>
                    </a:lnTo>
                    <a:lnTo>
                      <a:pt x="4724" y="12"/>
                    </a:lnTo>
                    <a:lnTo>
                      <a:pt x="4724" y="0"/>
                    </a:lnTo>
                    <a:lnTo>
                      <a:pt x="4724" y="0"/>
                    </a:lnTo>
                    <a:close/>
                  </a:path>
                </a:pathLst>
              </a:cu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7357" name="Freeform 13"/>
              <p:cNvSpPr>
                <a:spLocks/>
              </p:cNvSpPr>
              <p:nvPr/>
            </p:nvSpPr>
            <p:spPr bwMode="ltGray">
              <a:xfrm>
                <a:off x="552" y="1371"/>
                <a:ext cx="12" cy="252"/>
              </a:xfrm>
              <a:custGeom>
                <a:avLst/>
                <a:gdLst>
                  <a:gd name="T0" fmla="*/ 0 w 12"/>
                  <a:gd name="T1" fmla="*/ 252 h 252"/>
                  <a:gd name="T2" fmla="*/ 12 w 12"/>
                  <a:gd name="T3" fmla="*/ 252 h 252"/>
                  <a:gd name="T4" fmla="*/ 12 w 12"/>
                  <a:gd name="T5" fmla="*/ 0 h 252"/>
                  <a:gd name="T6" fmla="*/ 0 w 12"/>
                  <a:gd name="T7" fmla="*/ 0 h 252"/>
                  <a:gd name="T8" fmla="*/ 0 w 12"/>
                  <a:gd name="T9" fmla="*/ 252 h 252"/>
                  <a:gd name="T10" fmla="*/ 0 w 12"/>
                  <a:gd name="T11" fmla="*/ 252 h 252"/>
                </a:gdLst>
                <a:ahLst/>
                <a:cxnLst>
                  <a:cxn ang="0">
                    <a:pos x="T0" y="T1"/>
                  </a:cxn>
                  <a:cxn ang="0">
                    <a:pos x="T2" y="T3"/>
                  </a:cxn>
                  <a:cxn ang="0">
                    <a:pos x="T4" y="T5"/>
                  </a:cxn>
                  <a:cxn ang="0">
                    <a:pos x="T6" y="T7"/>
                  </a:cxn>
                  <a:cxn ang="0">
                    <a:pos x="T8" y="T9"/>
                  </a:cxn>
                  <a:cxn ang="0">
                    <a:pos x="T10" y="T11"/>
                  </a:cxn>
                </a:cxnLst>
                <a:rect l="0" t="0" r="r" b="b"/>
                <a:pathLst>
                  <a:path w="12" h="252">
                    <a:moveTo>
                      <a:pt x="0" y="252"/>
                    </a:moveTo>
                    <a:lnTo>
                      <a:pt x="12" y="252"/>
                    </a:lnTo>
                    <a:lnTo>
                      <a:pt x="12" y="0"/>
                    </a:lnTo>
                    <a:lnTo>
                      <a:pt x="0" y="0"/>
                    </a:lnTo>
                    <a:lnTo>
                      <a:pt x="0" y="252"/>
                    </a:lnTo>
                    <a:lnTo>
                      <a:pt x="0" y="252"/>
                    </a:lnTo>
                    <a:close/>
                  </a:path>
                </a:pathLst>
              </a:custGeom>
              <a:gradFill rotWithShape="0">
                <a:gsLst>
                  <a:gs pos="0">
                    <a:schemeClr val="accent2"/>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7358" name="Freeform 14"/>
              <p:cNvSpPr>
                <a:spLocks/>
              </p:cNvSpPr>
              <p:nvPr/>
            </p:nvSpPr>
            <p:spPr bwMode="ltGray">
              <a:xfrm>
                <a:off x="552" y="699"/>
                <a:ext cx="12" cy="252"/>
              </a:xfrm>
              <a:custGeom>
                <a:avLst/>
                <a:gdLst>
                  <a:gd name="T0" fmla="*/ 12 w 12"/>
                  <a:gd name="T1" fmla="*/ 0 h 252"/>
                  <a:gd name="T2" fmla="*/ 0 w 12"/>
                  <a:gd name="T3" fmla="*/ 0 h 252"/>
                  <a:gd name="T4" fmla="*/ 0 w 12"/>
                  <a:gd name="T5" fmla="*/ 252 h 252"/>
                  <a:gd name="T6" fmla="*/ 12 w 12"/>
                  <a:gd name="T7" fmla="*/ 252 h 252"/>
                  <a:gd name="T8" fmla="*/ 12 w 12"/>
                  <a:gd name="T9" fmla="*/ 0 h 252"/>
                  <a:gd name="T10" fmla="*/ 12 w 12"/>
                  <a:gd name="T11" fmla="*/ 0 h 252"/>
                </a:gdLst>
                <a:ahLst/>
                <a:cxnLst>
                  <a:cxn ang="0">
                    <a:pos x="T0" y="T1"/>
                  </a:cxn>
                  <a:cxn ang="0">
                    <a:pos x="T2" y="T3"/>
                  </a:cxn>
                  <a:cxn ang="0">
                    <a:pos x="T4" y="T5"/>
                  </a:cxn>
                  <a:cxn ang="0">
                    <a:pos x="T6" y="T7"/>
                  </a:cxn>
                  <a:cxn ang="0">
                    <a:pos x="T8" y="T9"/>
                  </a:cxn>
                  <a:cxn ang="0">
                    <a:pos x="T10" y="T11"/>
                  </a:cxn>
                </a:cxnLst>
                <a:rect l="0" t="0" r="r" b="b"/>
                <a:pathLst>
                  <a:path w="12" h="252">
                    <a:moveTo>
                      <a:pt x="12" y="0"/>
                    </a:moveTo>
                    <a:lnTo>
                      <a:pt x="0" y="0"/>
                    </a:lnTo>
                    <a:lnTo>
                      <a:pt x="0" y="252"/>
                    </a:lnTo>
                    <a:lnTo>
                      <a:pt x="12" y="252"/>
                    </a:lnTo>
                    <a:lnTo>
                      <a:pt x="12" y="0"/>
                    </a:lnTo>
                    <a:lnTo>
                      <a:pt x="12" y="0"/>
                    </a:lnTo>
                    <a:close/>
                  </a:path>
                </a:pathLst>
              </a:custGeom>
              <a:gradFill rotWithShape="0">
                <a:gsLst>
                  <a:gs pos="0">
                    <a:schemeClr val="bg2"/>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7359" name="Freeform 15"/>
              <p:cNvSpPr>
                <a:spLocks/>
              </p:cNvSpPr>
              <p:nvPr/>
            </p:nvSpPr>
            <p:spPr bwMode="ltGray">
              <a:xfrm>
                <a:off x="348" y="1155"/>
                <a:ext cx="419" cy="12"/>
              </a:xfrm>
              <a:custGeom>
                <a:avLst/>
                <a:gdLst>
                  <a:gd name="T0" fmla="*/ 0 w 418"/>
                  <a:gd name="T1" fmla="*/ 0 h 12"/>
                  <a:gd name="T2" fmla="*/ 0 w 418"/>
                  <a:gd name="T3" fmla="*/ 12 h 12"/>
                  <a:gd name="T4" fmla="*/ 418 w 418"/>
                  <a:gd name="T5" fmla="*/ 12 h 12"/>
                  <a:gd name="T6" fmla="*/ 418 w 418"/>
                  <a:gd name="T7" fmla="*/ 0 h 12"/>
                  <a:gd name="T8" fmla="*/ 0 w 418"/>
                  <a:gd name="T9" fmla="*/ 0 h 12"/>
                  <a:gd name="T10" fmla="*/ 0 w 418"/>
                  <a:gd name="T11" fmla="*/ 0 h 12"/>
                </a:gdLst>
                <a:ahLst/>
                <a:cxnLst>
                  <a:cxn ang="0">
                    <a:pos x="T0" y="T1"/>
                  </a:cxn>
                  <a:cxn ang="0">
                    <a:pos x="T2" y="T3"/>
                  </a:cxn>
                  <a:cxn ang="0">
                    <a:pos x="T4" y="T5"/>
                  </a:cxn>
                  <a:cxn ang="0">
                    <a:pos x="T6" y="T7"/>
                  </a:cxn>
                  <a:cxn ang="0">
                    <a:pos x="T8" y="T9"/>
                  </a:cxn>
                  <a:cxn ang="0">
                    <a:pos x="T10" y="T11"/>
                  </a:cxn>
                </a:cxnLst>
                <a:rect l="0" t="0" r="r" b="b"/>
                <a:pathLst>
                  <a:path w="418" h="12">
                    <a:moveTo>
                      <a:pt x="0" y="0"/>
                    </a:moveTo>
                    <a:lnTo>
                      <a:pt x="0" y="12"/>
                    </a:lnTo>
                    <a:lnTo>
                      <a:pt x="418" y="12"/>
                    </a:lnTo>
                    <a:lnTo>
                      <a:pt x="418" y="0"/>
                    </a:lnTo>
                    <a:lnTo>
                      <a:pt x="0" y="0"/>
                    </a:lnTo>
                    <a:lnTo>
                      <a:pt x="0" y="0"/>
                    </a:lnTo>
                    <a:close/>
                  </a:path>
                </a:pathLst>
              </a:custGeom>
              <a:gradFill rotWithShape="0">
                <a:gsLst>
                  <a:gs pos="0">
                    <a:schemeClr val="accent2"/>
                  </a:gs>
                  <a:gs pos="50000">
                    <a:schemeClr val="hlink"/>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sp>
        <p:nvSpPr>
          <p:cNvPr id="57360" name="Rectangle 16"/>
          <p:cNvSpPr>
            <a:spLocks noGrp="1" noChangeArrowheads="1"/>
          </p:cNvSpPr>
          <p:nvPr>
            <p:ph type="ctrTitle" sz="quarter"/>
          </p:nvPr>
        </p:nvSpPr>
        <p:spPr>
          <a:xfrm>
            <a:off x="1066800" y="1997075"/>
            <a:ext cx="7086600" cy="1431925"/>
          </a:xfrm>
        </p:spPr>
        <p:txBody>
          <a:bodyPr anchor="b"/>
          <a:lstStyle>
            <a:lvl1pPr>
              <a:defRPr/>
            </a:lvl1pPr>
          </a:lstStyle>
          <a:p>
            <a:pPr lvl="0"/>
            <a:r>
              <a:rPr lang="en-US" noProof="0" smtClean="0"/>
              <a:t>Click to edit Master title style</a:t>
            </a:r>
          </a:p>
        </p:txBody>
      </p:sp>
      <p:sp>
        <p:nvSpPr>
          <p:cNvPr id="57361" name="Rectangle 17"/>
          <p:cNvSpPr>
            <a:spLocks noGrp="1" noChangeArrowheads="1"/>
          </p:cNvSpPr>
          <p:nvPr>
            <p:ph type="subTitle" sz="quarter" idx="1"/>
          </p:nvPr>
        </p:nvSpPr>
        <p:spPr>
          <a:xfrm>
            <a:off x="1066800" y="3886200"/>
            <a:ext cx="6400800" cy="1752600"/>
          </a:xfrm>
        </p:spPr>
        <p:txBody>
          <a:bodyPr/>
          <a:lstStyle>
            <a:lvl1pPr marL="0" indent="0">
              <a:buFont typeface="Wingdings" pitchFamily="2" charset="2"/>
              <a:buNone/>
              <a:defRPr/>
            </a:lvl1pPr>
          </a:lstStyle>
          <a:p>
            <a:pPr lvl="0"/>
            <a:r>
              <a:rPr lang="en-US" noProof="0" smtClean="0"/>
              <a:t>Click to edit Master subtitle style</a:t>
            </a:r>
          </a:p>
        </p:txBody>
      </p:sp>
      <p:sp>
        <p:nvSpPr>
          <p:cNvPr id="57362" name="Rectangle 18"/>
          <p:cNvSpPr>
            <a:spLocks noGrp="1" noChangeArrowheads="1"/>
          </p:cNvSpPr>
          <p:nvPr>
            <p:ph type="dt" sz="quarter" idx="2"/>
          </p:nvPr>
        </p:nvSpPr>
        <p:spPr/>
        <p:txBody>
          <a:bodyPr/>
          <a:lstStyle>
            <a:lvl1pPr>
              <a:defRPr/>
            </a:lvl1pPr>
          </a:lstStyle>
          <a:p>
            <a:endParaRPr lang="en-US"/>
          </a:p>
        </p:txBody>
      </p:sp>
      <p:sp>
        <p:nvSpPr>
          <p:cNvPr id="57363" name="Rectangle 19"/>
          <p:cNvSpPr>
            <a:spLocks noGrp="1" noChangeArrowheads="1"/>
          </p:cNvSpPr>
          <p:nvPr>
            <p:ph type="ftr" sz="quarter" idx="3"/>
          </p:nvPr>
        </p:nvSpPr>
        <p:spPr>
          <a:xfrm>
            <a:off x="3352800" y="6248400"/>
            <a:ext cx="2895600" cy="457200"/>
          </a:xfrm>
        </p:spPr>
        <p:txBody>
          <a:bodyPr/>
          <a:lstStyle>
            <a:lvl1pPr>
              <a:defRPr/>
            </a:lvl1pPr>
          </a:lstStyle>
          <a:p>
            <a:endParaRPr lang="en-US"/>
          </a:p>
        </p:txBody>
      </p:sp>
      <p:sp>
        <p:nvSpPr>
          <p:cNvPr id="57364" name="Rectangle 20"/>
          <p:cNvSpPr>
            <a:spLocks noGrp="1" noChangeArrowheads="1"/>
          </p:cNvSpPr>
          <p:nvPr>
            <p:ph type="sldNum" sz="quarter" idx="4"/>
          </p:nvPr>
        </p:nvSpPr>
        <p:spPr/>
        <p:txBody>
          <a:bodyPr/>
          <a:lstStyle>
            <a:lvl1pPr>
              <a:defRPr/>
            </a:lvl1pPr>
          </a:lstStyle>
          <a:p>
            <a:fld id="{3B1B6620-B91F-4C9F-AA88-F36A26A526E9}"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EB1CC68-DDA5-46E5-BE40-24BFC4DB8EA8}" type="slidenum">
              <a:rPr lang="en-US"/>
              <a:pPr/>
              <a:t>‹#›</a:t>
            </a:fld>
            <a:endParaRPr lang="en-US"/>
          </a:p>
        </p:txBody>
      </p:sp>
    </p:spTree>
    <p:extLst>
      <p:ext uri="{BB962C8B-B14F-4D97-AF65-F5344CB8AC3E}">
        <p14:creationId xmlns:p14="http://schemas.microsoft.com/office/powerpoint/2010/main" val="6362474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8D28176-2065-4F70-821E-AACF9E2187F4}" type="slidenum">
              <a:rPr lang="en-US"/>
              <a:pPr/>
              <a:t>‹#›</a:t>
            </a:fld>
            <a:endParaRPr lang="en-US"/>
          </a:p>
        </p:txBody>
      </p:sp>
    </p:spTree>
    <p:extLst>
      <p:ext uri="{BB962C8B-B14F-4D97-AF65-F5344CB8AC3E}">
        <p14:creationId xmlns:p14="http://schemas.microsoft.com/office/powerpoint/2010/main" val="1019076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66800" y="1981200"/>
            <a:ext cx="36957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14900" y="1981200"/>
            <a:ext cx="36957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C198D205-BA9F-470A-B50D-EDB64E9E665D}" type="slidenum">
              <a:rPr lang="en-US"/>
              <a:pPr/>
              <a:t>‹#›</a:t>
            </a:fld>
            <a:endParaRPr lang="en-US"/>
          </a:p>
        </p:txBody>
      </p:sp>
    </p:spTree>
    <p:extLst>
      <p:ext uri="{BB962C8B-B14F-4D97-AF65-F5344CB8AC3E}">
        <p14:creationId xmlns:p14="http://schemas.microsoft.com/office/powerpoint/2010/main" val="3483560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E7CAF820-9ED5-446E-9BC6-973F27DEBBE8}" type="slidenum">
              <a:rPr lang="en-US"/>
              <a:pPr/>
              <a:t>‹#›</a:t>
            </a:fld>
            <a:endParaRPr lang="en-US"/>
          </a:p>
        </p:txBody>
      </p:sp>
    </p:spTree>
    <p:extLst>
      <p:ext uri="{BB962C8B-B14F-4D97-AF65-F5344CB8AC3E}">
        <p14:creationId xmlns:p14="http://schemas.microsoft.com/office/powerpoint/2010/main" val="5758099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D458A2DC-6D94-464F-861C-2DEE6EB7A749}" type="slidenum">
              <a:rPr lang="en-US"/>
              <a:pPr/>
              <a:t>‹#›</a:t>
            </a:fld>
            <a:endParaRPr lang="en-US"/>
          </a:p>
        </p:txBody>
      </p:sp>
    </p:spTree>
    <p:extLst>
      <p:ext uri="{BB962C8B-B14F-4D97-AF65-F5344CB8AC3E}">
        <p14:creationId xmlns:p14="http://schemas.microsoft.com/office/powerpoint/2010/main" val="21373868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D8581FE8-942E-48F7-B203-FC608BBD01D1}" type="slidenum">
              <a:rPr lang="en-US"/>
              <a:pPr/>
              <a:t>‹#›</a:t>
            </a:fld>
            <a:endParaRPr lang="en-US"/>
          </a:p>
        </p:txBody>
      </p:sp>
    </p:spTree>
    <p:extLst>
      <p:ext uri="{BB962C8B-B14F-4D97-AF65-F5344CB8AC3E}">
        <p14:creationId xmlns:p14="http://schemas.microsoft.com/office/powerpoint/2010/main" val="2465225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6C19D53F-5580-4B81-9A2F-E11B7DBD13F9}" type="slidenum">
              <a:rPr lang="en-US"/>
              <a:pPr/>
              <a:t>‹#›</a:t>
            </a:fld>
            <a:endParaRPr lang="en-US"/>
          </a:p>
        </p:txBody>
      </p:sp>
    </p:spTree>
    <p:extLst>
      <p:ext uri="{BB962C8B-B14F-4D97-AF65-F5344CB8AC3E}">
        <p14:creationId xmlns:p14="http://schemas.microsoft.com/office/powerpoint/2010/main" val="22817039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1CCC6CE6-B31C-4389-9A88-BF0E4302D17A}" type="slidenum">
              <a:rPr lang="en-US"/>
              <a:pPr/>
              <a:t>‹#›</a:t>
            </a:fld>
            <a:endParaRPr lang="en-US"/>
          </a:p>
        </p:txBody>
      </p:sp>
    </p:spTree>
    <p:extLst>
      <p:ext uri="{BB962C8B-B14F-4D97-AF65-F5344CB8AC3E}">
        <p14:creationId xmlns:p14="http://schemas.microsoft.com/office/powerpoint/2010/main" val="20062216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A72A9A0-C9E9-4056-98D1-5376FED2DF4A}" type="slidenum">
              <a:rPr lang="en-US"/>
              <a:pPr/>
              <a:t>‹#›</a:t>
            </a:fld>
            <a:endParaRPr lang="en-US"/>
          </a:p>
        </p:txBody>
      </p:sp>
    </p:spTree>
    <p:extLst>
      <p:ext uri="{BB962C8B-B14F-4D97-AF65-F5344CB8AC3E}">
        <p14:creationId xmlns:p14="http://schemas.microsoft.com/office/powerpoint/2010/main" val="1651596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304800"/>
            <a:ext cx="1885950" cy="5791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66800" y="304800"/>
            <a:ext cx="5505450" cy="5791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8C174C3-7EC8-4367-AD77-3598D9144AB0}" type="slidenum">
              <a:rPr lang="en-US"/>
              <a:pPr/>
              <a:t>‹#›</a:t>
            </a:fld>
            <a:endParaRPr lang="en-US"/>
          </a:p>
        </p:txBody>
      </p:sp>
    </p:spTree>
    <p:extLst>
      <p:ext uri="{BB962C8B-B14F-4D97-AF65-F5344CB8AC3E}">
        <p14:creationId xmlns:p14="http://schemas.microsoft.com/office/powerpoint/2010/main" val="3378489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6322" name="Group 2"/>
          <p:cNvGrpSpPr>
            <a:grpSpLocks/>
          </p:cNvGrpSpPr>
          <p:nvPr/>
        </p:nvGrpSpPr>
        <p:grpSpPr bwMode="auto">
          <a:xfrm>
            <a:off x="0" y="6350"/>
            <a:ext cx="9140825" cy="6851650"/>
            <a:chOff x="0" y="4"/>
            <a:chExt cx="5758" cy="4316"/>
          </a:xfrm>
        </p:grpSpPr>
        <p:sp>
          <p:nvSpPr>
            <p:cNvPr id="56323" name="Freeform 3"/>
            <p:cNvSpPr>
              <a:spLocks/>
            </p:cNvSpPr>
            <p:nvPr/>
          </p:nvSpPr>
          <p:spPr bwMode="hidden">
            <a:xfrm>
              <a:off x="558" y="1161"/>
              <a:ext cx="5200" cy="3159"/>
            </a:xfrm>
            <a:custGeom>
              <a:avLst/>
              <a:gdLst>
                <a:gd name="T0" fmla="*/ 0 w 5184"/>
                <a:gd name="T1" fmla="*/ 3159 h 3159"/>
                <a:gd name="T2" fmla="*/ 5184 w 5184"/>
                <a:gd name="T3" fmla="*/ 3159 h 3159"/>
                <a:gd name="T4" fmla="*/ 5184 w 5184"/>
                <a:gd name="T5" fmla="*/ 0 h 3159"/>
                <a:gd name="T6" fmla="*/ 0 w 5184"/>
                <a:gd name="T7" fmla="*/ 0 h 3159"/>
                <a:gd name="T8" fmla="*/ 0 w 5184"/>
                <a:gd name="T9" fmla="*/ 3159 h 3159"/>
                <a:gd name="T10" fmla="*/ 0 w 5184"/>
                <a:gd name="T11" fmla="*/ 3159 h 3159"/>
              </a:gdLst>
              <a:ahLst/>
              <a:cxnLst>
                <a:cxn ang="0">
                  <a:pos x="T0" y="T1"/>
                </a:cxn>
                <a:cxn ang="0">
                  <a:pos x="T2" y="T3"/>
                </a:cxn>
                <a:cxn ang="0">
                  <a:pos x="T4" y="T5"/>
                </a:cxn>
                <a:cxn ang="0">
                  <a:pos x="T6" y="T7"/>
                </a:cxn>
                <a:cxn ang="0">
                  <a:pos x="T8" y="T9"/>
                </a:cxn>
                <a:cxn ang="0">
                  <a:pos x="T10" y="T11"/>
                </a:cxn>
              </a:cxnLst>
              <a:rect l="0" t="0" r="r" b="b"/>
              <a:pathLst>
                <a:path w="5184" h="3159">
                  <a:moveTo>
                    <a:pt x="0" y="3159"/>
                  </a:moveTo>
                  <a:lnTo>
                    <a:pt x="5184" y="3159"/>
                  </a:lnTo>
                  <a:lnTo>
                    <a:pt x="5184" y="0"/>
                  </a:lnTo>
                  <a:lnTo>
                    <a:pt x="0" y="0"/>
                  </a:lnTo>
                  <a:lnTo>
                    <a:pt x="0" y="3159"/>
                  </a:lnTo>
                  <a:lnTo>
                    <a:pt x="0" y="3159"/>
                  </a:lnTo>
                  <a:close/>
                </a:path>
              </a:pathLst>
            </a:cu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6324" name="Freeform 4"/>
            <p:cNvSpPr>
              <a:spLocks/>
            </p:cNvSpPr>
            <p:nvPr/>
          </p:nvSpPr>
          <p:spPr bwMode="hidden">
            <a:xfrm>
              <a:off x="0" y="1161"/>
              <a:ext cx="558" cy="3159"/>
            </a:xfrm>
            <a:custGeom>
              <a:avLst/>
              <a:gdLst>
                <a:gd name="T0" fmla="*/ 0 w 556"/>
                <a:gd name="T1" fmla="*/ 0 h 3159"/>
                <a:gd name="T2" fmla="*/ 0 w 556"/>
                <a:gd name="T3" fmla="*/ 3159 h 3159"/>
                <a:gd name="T4" fmla="*/ 556 w 556"/>
                <a:gd name="T5" fmla="*/ 3159 h 3159"/>
                <a:gd name="T6" fmla="*/ 556 w 556"/>
                <a:gd name="T7" fmla="*/ 0 h 3159"/>
                <a:gd name="T8" fmla="*/ 0 w 556"/>
                <a:gd name="T9" fmla="*/ 0 h 3159"/>
                <a:gd name="T10" fmla="*/ 0 w 556"/>
                <a:gd name="T11" fmla="*/ 0 h 3159"/>
              </a:gdLst>
              <a:ahLst/>
              <a:cxnLst>
                <a:cxn ang="0">
                  <a:pos x="T0" y="T1"/>
                </a:cxn>
                <a:cxn ang="0">
                  <a:pos x="T2" y="T3"/>
                </a:cxn>
                <a:cxn ang="0">
                  <a:pos x="T4" y="T5"/>
                </a:cxn>
                <a:cxn ang="0">
                  <a:pos x="T6" y="T7"/>
                </a:cxn>
                <a:cxn ang="0">
                  <a:pos x="T8" y="T9"/>
                </a:cxn>
                <a:cxn ang="0">
                  <a:pos x="T10" y="T11"/>
                </a:cxn>
              </a:cxnLst>
              <a:rect l="0" t="0" r="r" b="b"/>
              <a:pathLst>
                <a:path w="556" h="3159">
                  <a:moveTo>
                    <a:pt x="0" y="0"/>
                  </a:moveTo>
                  <a:lnTo>
                    <a:pt x="0" y="3159"/>
                  </a:lnTo>
                  <a:lnTo>
                    <a:pt x="556" y="3159"/>
                  </a:lnTo>
                  <a:lnTo>
                    <a:pt x="556" y="0"/>
                  </a:lnTo>
                  <a:lnTo>
                    <a:pt x="0" y="0"/>
                  </a:lnTo>
                  <a:lnTo>
                    <a:pt x="0" y="0"/>
                  </a:lnTo>
                  <a:close/>
                </a:path>
              </a:pathLst>
            </a:custGeom>
            <a:gradFill rotWithShape="0">
              <a:gsLst>
                <a:gs pos="0">
                  <a:schemeClr val="bg1"/>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56325" name="Group 5"/>
            <p:cNvGrpSpPr>
              <a:grpSpLocks/>
            </p:cNvGrpSpPr>
            <p:nvPr userDrawn="1"/>
          </p:nvGrpSpPr>
          <p:grpSpPr bwMode="auto">
            <a:xfrm>
              <a:off x="0" y="4"/>
              <a:ext cx="5758" cy="4316"/>
              <a:chOff x="0" y="4"/>
              <a:chExt cx="5758" cy="4316"/>
            </a:xfrm>
          </p:grpSpPr>
          <p:sp>
            <p:nvSpPr>
              <p:cNvPr id="56326" name="Freeform 6"/>
              <p:cNvSpPr>
                <a:spLocks/>
              </p:cNvSpPr>
              <p:nvPr/>
            </p:nvSpPr>
            <p:spPr bwMode="ltGray">
              <a:xfrm>
                <a:off x="552" y="4"/>
                <a:ext cx="12" cy="695"/>
              </a:xfrm>
              <a:custGeom>
                <a:avLst/>
                <a:gdLst>
                  <a:gd name="T0" fmla="*/ 12 w 12"/>
                  <a:gd name="T1" fmla="*/ 0 h 695"/>
                  <a:gd name="T2" fmla="*/ 0 w 12"/>
                  <a:gd name="T3" fmla="*/ 0 h 695"/>
                  <a:gd name="T4" fmla="*/ 0 w 12"/>
                  <a:gd name="T5" fmla="*/ 695 h 695"/>
                  <a:gd name="T6" fmla="*/ 12 w 12"/>
                  <a:gd name="T7" fmla="*/ 695 h 695"/>
                  <a:gd name="T8" fmla="*/ 12 w 12"/>
                  <a:gd name="T9" fmla="*/ 0 h 695"/>
                  <a:gd name="T10" fmla="*/ 12 w 12"/>
                  <a:gd name="T11" fmla="*/ 0 h 695"/>
                </a:gdLst>
                <a:ahLst/>
                <a:cxnLst>
                  <a:cxn ang="0">
                    <a:pos x="T0" y="T1"/>
                  </a:cxn>
                  <a:cxn ang="0">
                    <a:pos x="T2" y="T3"/>
                  </a:cxn>
                  <a:cxn ang="0">
                    <a:pos x="T4" y="T5"/>
                  </a:cxn>
                  <a:cxn ang="0">
                    <a:pos x="T6" y="T7"/>
                  </a:cxn>
                  <a:cxn ang="0">
                    <a:pos x="T8" y="T9"/>
                  </a:cxn>
                  <a:cxn ang="0">
                    <a:pos x="T10" y="T11"/>
                  </a:cxn>
                </a:cxnLst>
                <a:rect l="0" t="0" r="r" b="b"/>
                <a:pathLst>
                  <a:path w="12" h="695">
                    <a:moveTo>
                      <a:pt x="12" y="0"/>
                    </a:moveTo>
                    <a:lnTo>
                      <a:pt x="0" y="0"/>
                    </a:lnTo>
                    <a:lnTo>
                      <a:pt x="0" y="695"/>
                    </a:lnTo>
                    <a:lnTo>
                      <a:pt x="12" y="695"/>
                    </a:lnTo>
                    <a:lnTo>
                      <a:pt x="12" y="0"/>
                    </a:lnTo>
                    <a:lnTo>
                      <a:pt x="12" y="0"/>
                    </a:lnTo>
                    <a:close/>
                  </a:path>
                </a:pathLst>
              </a:custGeom>
              <a:gradFill rotWithShape="0">
                <a:gsLst>
                  <a:gs pos="0">
                    <a:schemeClr val="bg1"/>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6327" name="Freeform 7"/>
              <p:cNvSpPr>
                <a:spLocks/>
              </p:cNvSpPr>
              <p:nvPr/>
            </p:nvSpPr>
            <p:spPr bwMode="ltGray">
              <a:xfrm>
                <a:off x="552" y="1623"/>
                <a:ext cx="12" cy="2697"/>
              </a:xfrm>
              <a:custGeom>
                <a:avLst/>
                <a:gdLst>
                  <a:gd name="T0" fmla="*/ 0 w 12"/>
                  <a:gd name="T1" fmla="*/ 2697 h 2697"/>
                  <a:gd name="T2" fmla="*/ 12 w 12"/>
                  <a:gd name="T3" fmla="*/ 2697 h 2697"/>
                  <a:gd name="T4" fmla="*/ 12 w 12"/>
                  <a:gd name="T5" fmla="*/ 0 h 2697"/>
                  <a:gd name="T6" fmla="*/ 0 w 12"/>
                  <a:gd name="T7" fmla="*/ 0 h 2697"/>
                  <a:gd name="T8" fmla="*/ 0 w 12"/>
                  <a:gd name="T9" fmla="*/ 2697 h 2697"/>
                  <a:gd name="T10" fmla="*/ 0 w 12"/>
                  <a:gd name="T11" fmla="*/ 2697 h 2697"/>
                </a:gdLst>
                <a:ahLst/>
                <a:cxnLst>
                  <a:cxn ang="0">
                    <a:pos x="T0" y="T1"/>
                  </a:cxn>
                  <a:cxn ang="0">
                    <a:pos x="T2" y="T3"/>
                  </a:cxn>
                  <a:cxn ang="0">
                    <a:pos x="T4" y="T5"/>
                  </a:cxn>
                  <a:cxn ang="0">
                    <a:pos x="T6" y="T7"/>
                  </a:cxn>
                  <a:cxn ang="0">
                    <a:pos x="T8" y="T9"/>
                  </a:cxn>
                  <a:cxn ang="0">
                    <a:pos x="T10" y="T11"/>
                  </a:cxn>
                </a:cxnLst>
                <a:rect l="0" t="0" r="r" b="b"/>
                <a:pathLst>
                  <a:path w="12" h="2697">
                    <a:moveTo>
                      <a:pt x="0" y="2697"/>
                    </a:moveTo>
                    <a:lnTo>
                      <a:pt x="12" y="2697"/>
                    </a:lnTo>
                    <a:lnTo>
                      <a:pt x="12" y="0"/>
                    </a:lnTo>
                    <a:lnTo>
                      <a:pt x="0" y="0"/>
                    </a:lnTo>
                    <a:lnTo>
                      <a:pt x="0" y="2697"/>
                    </a:lnTo>
                    <a:lnTo>
                      <a:pt x="0" y="2697"/>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6328" name="Freeform 8"/>
              <p:cNvSpPr>
                <a:spLocks/>
              </p:cNvSpPr>
              <p:nvPr/>
            </p:nvSpPr>
            <p:spPr bwMode="ltGray">
              <a:xfrm>
                <a:off x="1019" y="1155"/>
                <a:ext cx="4739" cy="12"/>
              </a:xfrm>
              <a:custGeom>
                <a:avLst/>
                <a:gdLst>
                  <a:gd name="T0" fmla="*/ 4724 w 4724"/>
                  <a:gd name="T1" fmla="*/ 0 h 12"/>
                  <a:gd name="T2" fmla="*/ 0 w 4724"/>
                  <a:gd name="T3" fmla="*/ 0 h 12"/>
                  <a:gd name="T4" fmla="*/ 0 w 4724"/>
                  <a:gd name="T5" fmla="*/ 12 h 12"/>
                  <a:gd name="T6" fmla="*/ 4724 w 4724"/>
                  <a:gd name="T7" fmla="*/ 12 h 12"/>
                  <a:gd name="T8" fmla="*/ 4724 w 4724"/>
                  <a:gd name="T9" fmla="*/ 0 h 12"/>
                  <a:gd name="T10" fmla="*/ 4724 w 4724"/>
                  <a:gd name="T11" fmla="*/ 0 h 12"/>
                </a:gdLst>
                <a:ahLst/>
                <a:cxnLst>
                  <a:cxn ang="0">
                    <a:pos x="T0" y="T1"/>
                  </a:cxn>
                  <a:cxn ang="0">
                    <a:pos x="T2" y="T3"/>
                  </a:cxn>
                  <a:cxn ang="0">
                    <a:pos x="T4" y="T5"/>
                  </a:cxn>
                  <a:cxn ang="0">
                    <a:pos x="T6" y="T7"/>
                  </a:cxn>
                  <a:cxn ang="0">
                    <a:pos x="T8" y="T9"/>
                  </a:cxn>
                  <a:cxn ang="0">
                    <a:pos x="T10" y="T11"/>
                  </a:cxn>
                </a:cxnLst>
                <a:rect l="0" t="0" r="r" b="b"/>
                <a:pathLst>
                  <a:path w="4724" h="12">
                    <a:moveTo>
                      <a:pt x="4724" y="0"/>
                    </a:moveTo>
                    <a:lnTo>
                      <a:pt x="0" y="0"/>
                    </a:lnTo>
                    <a:lnTo>
                      <a:pt x="0" y="12"/>
                    </a:lnTo>
                    <a:lnTo>
                      <a:pt x="4724" y="12"/>
                    </a:lnTo>
                    <a:lnTo>
                      <a:pt x="4724" y="0"/>
                    </a:lnTo>
                    <a:lnTo>
                      <a:pt x="4724" y="0"/>
                    </a:lnTo>
                    <a:close/>
                  </a:path>
                </a:pathLst>
              </a:cu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6329" name="Freeform 9"/>
              <p:cNvSpPr>
                <a:spLocks/>
              </p:cNvSpPr>
              <p:nvPr/>
            </p:nvSpPr>
            <p:spPr bwMode="ltGray">
              <a:xfrm>
                <a:off x="552" y="1371"/>
                <a:ext cx="12" cy="252"/>
              </a:xfrm>
              <a:custGeom>
                <a:avLst/>
                <a:gdLst>
                  <a:gd name="T0" fmla="*/ 0 w 12"/>
                  <a:gd name="T1" fmla="*/ 252 h 252"/>
                  <a:gd name="T2" fmla="*/ 12 w 12"/>
                  <a:gd name="T3" fmla="*/ 252 h 252"/>
                  <a:gd name="T4" fmla="*/ 12 w 12"/>
                  <a:gd name="T5" fmla="*/ 0 h 252"/>
                  <a:gd name="T6" fmla="*/ 0 w 12"/>
                  <a:gd name="T7" fmla="*/ 0 h 252"/>
                  <a:gd name="T8" fmla="*/ 0 w 12"/>
                  <a:gd name="T9" fmla="*/ 252 h 252"/>
                  <a:gd name="T10" fmla="*/ 0 w 12"/>
                  <a:gd name="T11" fmla="*/ 252 h 252"/>
                </a:gdLst>
                <a:ahLst/>
                <a:cxnLst>
                  <a:cxn ang="0">
                    <a:pos x="T0" y="T1"/>
                  </a:cxn>
                  <a:cxn ang="0">
                    <a:pos x="T2" y="T3"/>
                  </a:cxn>
                  <a:cxn ang="0">
                    <a:pos x="T4" y="T5"/>
                  </a:cxn>
                  <a:cxn ang="0">
                    <a:pos x="T6" y="T7"/>
                  </a:cxn>
                  <a:cxn ang="0">
                    <a:pos x="T8" y="T9"/>
                  </a:cxn>
                  <a:cxn ang="0">
                    <a:pos x="T10" y="T11"/>
                  </a:cxn>
                </a:cxnLst>
                <a:rect l="0" t="0" r="r" b="b"/>
                <a:pathLst>
                  <a:path w="12" h="252">
                    <a:moveTo>
                      <a:pt x="0" y="252"/>
                    </a:moveTo>
                    <a:lnTo>
                      <a:pt x="12" y="252"/>
                    </a:lnTo>
                    <a:lnTo>
                      <a:pt x="12" y="0"/>
                    </a:lnTo>
                    <a:lnTo>
                      <a:pt x="0" y="0"/>
                    </a:lnTo>
                    <a:lnTo>
                      <a:pt x="0" y="252"/>
                    </a:lnTo>
                    <a:lnTo>
                      <a:pt x="0" y="252"/>
                    </a:lnTo>
                    <a:close/>
                  </a:path>
                </a:pathLst>
              </a:custGeom>
              <a:gradFill rotWithShape="0">
                <a:gsLst>
                  <a:gs pos="0">
                    <a:schemeClr val="accent2"/>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6330" name="Freeform 10"/>
              <p:cNvSpPr>
                <a:spLocks/>
              </p:cNvSpPr>
              <p:nvPr/>
            </p:nvSpPr>
            <p:spPr bwMode="ltGray">
              <a:xfrm>
                <a:off x="552" y="699"/>
                <a:ext cx="12" cy="252"/>
              </a:xfrm>
              <a:custGeom>
                <a:avLst/>
                <a:gdLst>
                  <a:gd name="T0" fmla="*/ 12 w 12"/>
                  <a:gd name="T1" fmla="*/ 0 h 252"/>
                  <a:gd name="T2" fmla="*/ 0 w 12"/>
                  <a:gd name="T3" fmla="*/ 0 h 252"/>
                  <a:gd name="T4" fmla="*/ 0 w 12"/>
                  <a:gd name="T5" fmla="*/ 252 h 252"/>
                  <a:gd name="T6" fmla="*/ 12 w 12"/>
                  <a:gd name="T7" fmla="*/ 252 h 252"/>
                  <a:gd name="T8" fmla="*/ 12 w 12"/>
                  <a:gd name="T9" fmla="*/ 0 h 252"/>
                  <a:gd name="T10" fmla="*/ 12 w 12"/>
                  <a:gd name="T11" fmla="*/ 0 h 252"/>
                </a:gdLst>
                <a:ahLst/>
                <a:cxnLst>
                  <a:cxn ang="0">
                    <a:pos x="T0" y="T1"/>
                  </a:cxn>
                  <a:cxn ang="0">
                    <a:pos x="T2" y="T3"/>
                  </a:cxn>
                  <a:cxn ang="0">
                    <a:pos x="T4" y="T5"/>
                  </a:cxn>
                  <a:cxn ang="0">
                    <a:pos x="T6" y="T7"/>
                  </a:cxn>
                  <a:cxn ang="0">
                    <a:pos x="T8" y="T9"/>
                  </a:cxn>
                  <a:cxn ang="0">
                    <a:pos x="T10" y="T11"/>
                  </a:cxn>
                </a:cxnLst>
                <a:rect l="0" t="0" r="r" b="b"/>
                <a:pathLst>
                  <a:path w="12" h="252">
                    <a:moveTo>
                      <a:pt x="12" y="0"/>
                    </a:moveTo>
                    <a:lnTo>
                      <a:pt x="0" y="0"/>
                    </a:lnTo>
                    <a:lnTo>
                      <a:pt x="0" y="252"/>
                    </a:lnTo>
                    <a:lnTo>
                      <a:pt x="12" y="252"/>
                    </a:lnTo>
                    <a:lnTo>
                      <a:pt x="12" y="0"/>
                    </a:lnTo>
                    <a:lnTo>
                      <a:pt x="12" y="0"/>
                    </a:lnTo>
                    <a:close/>
                  </a:path>
                </a:pathLst>
              </a:custGeom>
              <a:gradFill rotWithShape="0">
                <a:gsLst>
                  <a:gs pos="0">
                    <a:schemeClr val="bg2"/>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6331" name="Freeform 11"/>
              <p:cNvSpPr>
                <a:spLocks/>
              </p:cNvSpPr>
              <p:nvPr/>
            </p:nvSpPr>
            <p:spPr bwMode="ltGray">
              <a:xfrm>
                <a:off x="552" y="951"/>
                <a:ext cx="12" cy="420"/>
              </a:xfrm>
              <a:custGeom>
                <a:avLst/>
                <a:gdLst>
                  <a:gd name="T0" fmla="*/ 0 w 12"/>
                  <a:gd name="T1" fmla="*/ 0 h 420"/>
                  <a:gd name="T2" fmla="*/ 0 w 12"/>
                  <a:gd name="T3" fmla="*/ 420 h 420"/>
                  <a:gd name="T4" fmla="*/ 12 w 12"/>
                  <a:gd name="T5" fmla="*/ 420 h 420"/>
                  <a:gd name="T6" fmla="*/ 12 w 12"/>
                  <a:gd name="T7" fmla="*/ 0 h 420"/>
                  <a:gd name="T8" fmla="*/ 0 w 12"/>
                  <a:gd name="T9" fmla="*/ 0 h 420"/>
                  <a:gd name="T10" fmla="*/ 0 w 12"/>
                  <a:gd name="T11" fmla="*/ 0 h 420"/>
                </a:gdLst>
                <a:ahLst/>
                <a:cxnLst>
                  <a:cxn ang="0">
                    <a:pos x="T0" y="T1"/>
                  </a:cxn>
                  <a:cxn ang="0">
                    <a:pos x="T2" y="T3"/>
                  </a:cxn>
                  <a:cxn ang="0">
                    <a:pos x="T4" y="T5"/>
                  </a:cxn>
                  <a:cxn ang="0">
                    <a:pos x="T6" y="T7"/>
                  </a:cxn>
                  <a:cxn ang="0">
                    <a:pos x="T8" y="T9"/>
                  </a:cxn>
                  <a:cxn ang="0">
                    <a:pos x="T10" y="T11"/>
                  </a:cxn>
                </a:cxnLst>
                <a:rect l="0" t="0" r="r" b="b"/>
                <a:pathLst>
                  <a:path w="12" h="420">
                    <a:moveTo>
                      <a:pt x="0" y="0"/>
                    </a:moveTo>
                    <a:lnTo>
                      <a:pt x="0" y="420"/>
                    </a:lnTo>
                    <a:lnTo>
                      <a:pt x="12" y="420"/>
                    </a:lnTo>
                    <a:lnTo>
                      <a:pt x="12" y="0"/>
                    </a:lnTo>
                    <a:lnTo>
                      <a:pt x="0" y="0"/>
                    </a:lnTo>
                    <a:lnTo>
                      <a:pt x="0" y="0"/>
                    </a:lnTo>
                    <a:close/>
                  </a:path>
                </a:pathLst>
              </a:custGeom>
              <a:gradFill rotWithShape="0">
                <a:gsLst>
                  <a:gs pos="0">
                    <a:schemeClr val="accent2"/>
                  </a:gs>
                  <a:gs pos="50000">
                    <a:schemeClr val="hlink"/>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6332" name="Freeform 12"/>
              <p:cNvSpPr>
                <a:spLocks/>
              </p:cNvSpPr>
              <p:nvPr/>
            </p:nvSpPr>
            <p:spPr bwMode="ltGray">
              <a:xfrm>
                <a:off x="0" y="1155"/>
                <a:ext cx="351" cy="12"/>
              </a:xfrm>
              <a:custGeom>
                <a:avLst/>
                <a:gdLst>
                  <a:gd name="T0" fmla="*/ 0 w 251"/>
                  <a:gd name="T1" fmla="*/ 0 h 12"/>
                  <a:gd name="T2" fmla="*/ 0 w 251"/>
                  <a:gd name="T3" fmla="*/ 12 h 12"/>
                  <a:gd name="T4" fmla="*/ 251 w 251"/>
                  <a:gd name="T5" fmla="*/ 12 h 12"/>
                  <a:gd name="T6" fmla="*/ 251 w 251"/>
                  <a:gd name="T7" fmla="*/ 0 h 12"/>
                  <a:gd name="T8" fmla="*/ 0 w 251"/>
                  <a:gd name="T9" fmla="*/ 0 h 12"/>
                  <a:gd name="T10" fmla="*/ 0 w 251"/>
                  <a:gd name="T11" fmla="*/ 0 h 12"/>
                </a:gdLst>
                <a:ahLst/>
                <a:cxnLst>
                  <a:cxn ang="0">
                    <a:pos x="T0" y="T1"/>
                  </a:cxn>
                  <a:cxn ang="0">
                    <a:pos x="T2" y="T3"/>
                  </a:cxn>
                  <a:cxn ang="0">
                    <a:pos x="T4" y="T5"/>
                  </a:cxn>
                  <a:cxn ang="0">
                    <a:pos x="T6" y="T7"/>
                  </a:cxn>
                  <a:cxn ang="0">
                    <a:pos x="T8" y="T9"/>
                  </a:cxn>
                  <a:cxn ang="0">
                    <a:pos x="T10" y="T11"/>
                  </a:cxn>
                </a:cxnLst>
                <a:rect l="0" t="0" r="r" b="b"/>
                <a:pathLst>
                  <a:path w="251" h="12">
                    <a:moveTo>
                      <a:pt x="0" y="0"/>
                    </a:moveTo>
                    <a:lnTo>
                      <a:pt x="0" y="12"/>
                    </a:lnTo>
                    <a:lnTo>
                      <a:pt x="251" y="12"/>
                    </a:lnTo>
                    <a:lnTo>
                      <a:pt x="251" y="0"/>
                    </a:lnTo>
                    <a:lnTo>
                      <a:pt x="0" y="0"/>
                    </a:lnTo>
                    <a:lnTo>
                      <a:pt x="0" y="0"/>
                    </a:lnTo>
                    <a:close/>
                  </a:path>
                </a:pathLst>
              </a:custGeom>
              <a:gradFill rotWithShape="0">
                <a:gsLst>
                  <a:gs pos="0">
                    <a:schemeClr val="bg2"/>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6333" name="Freeform 13"/>
              <p:cNvSpPr>
                <a:spLocks/>
              </p:cNvSpPr>
              <p:nvPr/>
            </p:nvSpPr>
            <p:spPr bwMode="ltGray">
              <a:xfrm>
                <a:off x="767" y="1155"/>
                <a:ext cx="252" cy="12"/>
              </a:xfrm>
              <a:custGeom>
                <a:avLst/>
                <a:gdLst>
                  <a:gd name="T0" fmla="*/ 251 w 251"/>
                  <a:gd name="T1" fmla="*/ 0 h 12"/>
                  <a:gd name="T2" fmla="*/ 0 w 251"/>
                  <a:gd name="T3" fmla="*/ 0 h 12"/>
                  <a:gd name="T4" fmla="*/ 0 w 251"/>
                  <a:gd name="T5" fmla="*/ 12 h 12"/>
                  <a:gd name="T6" fmla="*/ 251 w 251"/>
                  <a:gd name="T7" fmla="*/ 12 h 12"/>
                  <a:gd name="T8" fmla="*/ 251 w 251"/>
                  <a:gd name="T9" fmla="*/ 0 h 12"/>
                  <a:gd name="T10" fmla="*/ 251 w 251"/>
                  <a:gd name="T11" fmla="*/ 0 h 12"/>
                </a:gdLst>
                <a:ahLst/>
                <a:cxnLst>
                  <a:cxn ang="0">
                    <a:pos x="T0" y="T1"/>
                  </a:cxn>
                  <a:cxn ang="0">
                    <a:pos x="T2" y="T3"/>
                  </a:cxn>
                  <a:cxn ang="0">
                    <a:pos x="T4" y="T5"/>
                  </a:cxn>
                  <a:cxn ang="0">
                    <a:pos x="T6" y="T7"/>
                  </a:cxn>
                  <a:cxn ang="0">
                    <a:pos x="T8" y="T9"/>
                  </a:cxn>
                  <a:cxn ang="0">
                    <a:pos x="T10" y="T11"/>
                  </a:cxn>
                </a:cxnLst>
                <a:rect l="0" t="0" r="r" b="b"/>
                <a:pathLst>
                  <a:path w="251" h="12">
                    <a:moveTo>
                      <a:pt x="251" y="0"/>
                    </a:moveTo>
                    <a:lnTo>
                      <a:pt x="0" y="0"/>
                    </a:lnTo>
                    <a:lnTo>
                      <a:pt x="0" y="12"/>
                    </a:lnTo>
                    <a:lnTo>
                      <a:pt x="251" y="12"/>
                    </a:lnTo>
                    <a:lnTo>
                      <a:pt x="251" y="0"/>
                    </a:lnTo>
                    <a:lnTo>
                      <a:pt x="251" y="0"/>
                    </a:lnTo>
                    <a:close/>
                  </a:path>
                </a:pathLst>
              </a:custGeom>
              <a:gradFill rotWithShape="0">
                <a:gsLst>
                  <a:gs pos="0">
                    <a:schemeClr val="accent2"/>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6334" name="Freeform 14"/>
              <p:cNvSpPr>
                <a:spLocks/>
              </p:cNvSpPr>
              <p:nvPr/>
            </p:nvSpPr>
            <p:spPr bwMode="ltGray">
              <a:xfrm>
                <a:off x="348" y="1155"/>
                <a:ext cx="419" cy="12"/>
              </a:xfrm>
              <a:custGeom>
                <a:avLst/>
                <a:gdLst>
                  <a:gd name="T0" fmla="*/ 0 w 418"/>
                  <a:gd name="T1" fmla="*/ 0 h 12"/>
                  <a:gd name="T2" fmla="*/ 0 w 418"/>
                  <a:gd name="T3" fmla="*/ 12 h 12"/>
                  <a:gd name="T4" fmla="*/ 418 w 418"/>
                  <a:gd name="T5" fmla="*/ 12 h 12"/>
                  <a:gd name="T6" fmla="*/ 418 w 418"/>
                  <a:gd name="T7" fmla="*/ 0 h 12"/>
                  <a:gd name="T8" fmla="*/ 0 w 418"/>
                  <a:gd name="T9" fmla="*/ 0 h 12"/>
                  <a:gd name="T10" fmla="*/ 0 w 418"/>
                  <a:gd name="T11" fmla="*/ 0 h 12"/>
                </a:gdLst>
                <a:ahLst/>
                <a:cxnLst>
                  <a:cxn ang="0">
                    <a:pos x="T0" y="T1"/>
                  </a:cxn>
                  <a:cxn ang="0">
                    <a:pos x="T2" y="T3"/>
                  </a:cxn>
                  <a:cxn ang="0">
                    <a:pos x="T4" y="T5"/>
                  </a:cxn>
                  <a:cxn ang="0">
                    <a:pos x="T6" y="T7"/>
                  </a:cxn>
                  <a:cxn ang="0">
                    <a:pos x="T8" y="T9"/>
                  </a:cxn>
                  <a:cxn ang="0">
                    <a:pos x="T10" y="T11"/>
                  </a:cxn>
                </a:cxnLst>
                <a:rect l="0" t="0" r="r" b="b"/>
                <a:pathLst>
                  <a:path w="418" h="12">
                    <a:moveTo>
                      <a:pt x="0" y="0"/>
                    </a:moveTo>
                    <a:lnTo>
                      <a:pt x="0" y="12"/>
                    </a:lnTo>
                    <a:lnTo>
                      <a:pt x="418" y="12"/>
                    </a:lnTo>
                    <a:lnTo>
                      <a:pt x="418" y="0"/>
                    </a:lnTo>
                    <a:lnTo>
                      <a:pt x="0" y="0"/>
                    </a:lnTo>
                    <a:lnTo>
                      <a:pt x="0" y="0"/>
                    </a:lnTo>
                    <a:close/>
                  </a:path>
                </a:pathLst>
              </a:custGeom>
              <a:gradFill rotWithShape="0">
                <a:gsLst>
                  <a:gs pos="0">
                    <a:schemeClr val="accent2"/>
                  </a:gs>
                  <a:gs pos="50000">
                    <a:schemeClr val="hlink"/>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sp>
        <p:nvSpPr>
          <p:cNvPr id="56335" name="Rectangle 15"/>
          <p:cNvSpPr>
            <a:spLocks noGrp="1" noChangeArrowheads="1"/>
          </p:cNvSpPr>
          <p:nvPr>
            <p:ph type="title"/>
          </p:nvPr>
        </p:nvSpPr>
        <p:spPr bwMode="auto">
          <a:xfrm>
            <a:off x="1066800" y="304800"/>
            <a:ext cx="7543800" cy="143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56336" name="Rectangle 16"/>
          <p:cNvSpPr>
            <a:spLocks noGrp="1" noChangeArrowheads="1"/>
          </p:cNvSpPr>
          <p:nvPr>
            <p:ph type="body" idx="1"/>
          </p:nvPr>
        </p:nvSpPr>
        <p:spPr bwMode="auto">
          <a:xfrm>
            <a:off x="1066800" y="1981200"/>
            <a:ext cx="75438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6337" name="Rectangle 17"/>
          <p:cNvSpPr>
            <a:spLocks noGrp="1" noChangeArrowheads="1"/>
          </p:cNvSpPr>
          <p:nvPr>
            <p:ph type="dt" sz="half" idx="2"/>
          </p:nvPr>
        </p:nvSpPr>
        <p:spPr bwMode="auto">
          <a:xfrm>
            <a:off x="1066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defRPr>
            </a:lvl1pPr>
          </a:lstStyle>
          <a:p>
            <a:endParaRPr lang="en-US"/>
          </a:p>
        </p:txBody>
      </p:sp>
      <p:sp>
        <p:nvSpPr>
          <p:cNvPr id="56338" name="Rectangle 18"/>
          <p:cNvSpPr>
            <a:spLocks noGrp="1" noChangeArrowheads="1"/>
          </p:cNvSpPr>
          <p:nvPr>
            <p:ph type="ftr" sz="quarter" idx="3"/>
          </p:nvPr>
        </p:nvSpPr>
        <p:spPr bwMode="auto">
          <a:xfrm>
            <a:off x="34290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000">
                <a:effectLst>
                  <a:outerShdw blurRad="38100" dist="38100" dir="2700000" algn="tl">
                    <a:srgbClr val="000000"/>
                  </a:outerShdw>
                </a:effectLst>
              </a:defRPr>
            </a:lvl1pPr>
          </a:lstStyle>
          <a:p>
            <a:endParaRPr lang="en-US"/>
          </a:p>
        </p:txBody>
      </p:sp>
      <p:sp>
        <p:nvSpPr>
          <p:cNvPr id="56339" name="Rectangle 19"/>
          <p:cNvSpPr>
            <a:spLocks noGrp="1" noChangeArrowheads="1"/>
          </p:cNvSpPr>
          <p:nvPr>
            <p:ph type="sldNum" sz="quarter" idx="4"/>
          </p:nvPr>
        </p:nvSpPr>
        <p:spPr bwMode="auto">
          <a:xfrm>
            <a:off x="67056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fld id="{9B6B5979-2967-47B3-9FC8-5E7E7DA99549}" type="slidenum">
              <a:rPr lang="en-US"/>
              <a:pPr/>
              <a:t>‹#›</a:t>
            </a:fld>
            <a:endParaRPr lang="en-US"/>
          </a:p>
        </p:txBody>
      </p:sp>
    </p:spTree>
  </p:cSld>
  <p:clrMap bg1="dk2" tx1="lt1" bg2="dk1" tx2="lt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rtl="0" fontAlgn="base">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l" rtl="0" fontAlgn="base">
        <a:spcBef>
          <a:spcPct val="0"/>
        </a:spcBef>
        <a:spcAft>
          <a:spcPct val="0"/>
        </a:spcAft>
        <a:defRPr sz="4400" b="1">
          <a:solidFill>
            <a:schemeClr val="tx2"/>
          </a:solidFill>
          <a:effectLst>
            <a:outerShdw blurRad="38100" dist="38100" dir="2700000" algn="tl">
              <a:srgbClr val="000000"/>
            </a:outerShdw>
          </a:effectLst>
          <a:latin typeface="Tahoma" pitchFamily="34" charset="0"/>
        </a:defRPr>
      </a:lvl2pPr>
      <a:lvl3pPr algn="l" rtl="0" fontAlgn="base">
        <a:spcBef>
          <a:spcPct val="0"/>
        </a:spcBef>
        <a:spcAft>
          <a:spcPct val="0"/>
        </a:spcAft>
        <a:defRPr sz="4400" b="1">
          <a:solidFill>
            <a:schemeClr val="tx2"/>
          </a:solidFill>
          <a:effectLst>
            <a:outerShdw blurRad="38100" dist="38100" dir="2700000" algn="tl">
              <a:srgbClr val="000000"/>
            </a:outerShdw>
          </a:effectLst>
          <a:latin typeface="Tahoma" pitchFamily="34" charset="0"/>
        </a:defRPr>
      </a:lvl3pPr>
      <a:lvl4pPr algn="l" rtl="0" fontAlgn="base">
        <a:spcBef>
          <a:spcPct val="0"/>
        </a:spcBef>
        <a:spcAft>
          <a:spcPct val="0"/>
        </a:spcAft>
        <a:defRPr sz="4400" b="1">
          <a:solidFill>
            <a:schemeClr val="tx2"/>
          </a:solidFill>
          <a:effectLst>
            <a:outerShdw blurRad="38100" dist="38100" dir="2700000" algn="tl">
              <a:srgbClr val="000000"/>
            </a:outerShdw>
          </a:effectLst>
          <a:latin typeface="Tahoma" pitchFamily="34" charset="0"/>
        </a:defRPr>
      </a:lvl4pPr>
      <a:lvl5pPr algn="l" rtl="0" fontAlgn="base">
        <a:spcBef>
          <a:spcPct val="0"/>
        </a:spcBef>
        <a:spcAft>
          <a:spcPct val="0"/>
        </a:spcAft>
        <a:defRPr sz="4400" b="1">
          <a:solidFill>
            <a:schemeClr val="tx2"/>
          </a:solidFill>
          <a:effectLst>
            <a:outerShdw blurRad="38100" dist="38100" dir="2700000" algn="tl">
              <a:srgbClr val="000000"/>
            </a:outerShdw>
          </a:effectLst>
          <a:latin typeface="Tahoma" pitchFamily="34" charset="0"/>
        </a:defRPr>
      </a:lvl5pPr>
      <a:lvl6pPr marL="457200" algn="l" rtl="0" fontAlgn="base">
        <a:spcBef>
          <a:spcPct val="0"/>
        </a:spcBef>
        <a:spcAft>
          <a:spcPct val="0"/>
        </a:spcAft>
        <a:defRPr sz="4400" b="1">
          <a:solidFill>
            <a:schemeClr val="tx2"/>
          </a:solidFill>
          <a:effectLst>
            <a:outerShdw blurRad="38100" dist="38100" dir="2700000" algn="tl">
              <a:srgbClr val="000000"/>
            </a:outerShdw>
          </a:effectLst>
          <a:latin typeface="Tahoma" pitchFamily="34" charset="0"/>
        </a:defRPr>
      </a:lvl6pPr>
      <a:lvl7pPr marL="914400" algn="l" rtl="0" fontAlgn="base">
        <a:spcBef>
          <a:spcPct val="0"/>
        </a:spcBef>
        <a:spcAft>
          <a:spcPct val="0"/>
        </a:spcAft>
        <a:defRPr sz="4400" b="1">
          <a:solidFill>
            <a:schemeClr val="tx2"/>
          </a:solidFill>
          <a:effectLst>
            <a:outerShdw blurRad="38100" dist="38100" dir="2700000" algn="tl">
              <a:srgbClr val="000000"/>
            </a:outerShdw>
          </a:effectLst>
          <a:latin typeface="Tahoma" pitchFamily="34" charset="0"/>
        </a:defRPr>
      </a:lvl7pPr>
      <a:lvl8pPr marL="1371600" algn="l" rtl="0" fontAlgn="base">
        <a:spcBef>
          <a:spcPct val="0"/>
        </a:spcBef>
        <a:spcAft>
          <a:spcPct val="0"/>
        </a:spcAft>
        <a:defRPr sz="4400" b="1">
          <a:solidFill>
            <a:schemeClr val="tx2"/>
          </a:solidFill>
          <a:effectLst>
            <a:outerShdw blurRad="38100" dist="38100" dir="2700000" algn="tl">
              <a:srgbClr val="000000"/>
            </a:outerShdw>
          </a:effectLst>
          <a:latin typeface="Tahoma" pitchFamily="34" charset="0"/>
        </a:defRPr>
      </a:lvl8pPr>
      <a:lvl9pPr marL="1828800" algn="l" rtl="0" fontAlgn="base">
        <a:spcBef>
          <a:spcPct val="0"/>
        </a:spcBef>
        <a:spcAft>
          <a:spcPct val="0"/>
        </a:spcAft>
        <a:defRPr sz="4400" b="1">
          <a:solidFill>
            <a:schemeClr val="tx2"/>
          </a:solidFill>
          <a:effectLst>
            <a:outerShdw blurRad="38100" dist="38100" dir="2700000" algn="tl">
              <a:srgbClr val="000000"/>
            </a:outerShdw>
          </a:effectLst>
          <a:latin typeface="Tahoma" pitchFamily="34" charset="0"/>
        </a:defRPr>
      </a:lvl9pPr>
    </p:titleStyle>
    <p:bodyStyle>
      <a:lvl1pPr marL="342900" indent="-342900" algn="l" rtl="0" fontAlgn="base">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3000" indent="-228600" algn="l" rtl="0" fontAlgn="base">
        <a:spcBef>
          <a:spcPct val="20000"/>
        </a:spcBef>
        <a:spcAft>
          <a:spcPct val="0"/>
        </a:spcAft>
        <a:buClr>
          <a:schemeClr val="hlink"/>
        </a:buClr>
        <a:buSzPct val="7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fontAlgn="base">
        <a:spcBef>
          <a:spcPct val="20000"/>
        </a:spcBef>
        <a:spcAft>
          <a:spcPct val="0"/>
        </a:spcAft>
        <a:buClr>
          <a:schemeClr val="tx1"/>
        </a:buClr>
        <a:buChar char="–"/>
        <a:defRPr sz="2000">
          <a:solidFill>
            <a:schemeClr val="tx1"/>
          </a:solidFill>
          <a:effectLst>
            <a:outerShdw blurRad="38100" dist="38100" dir="2700000" algn="tl">
              <a:srgbClr val="000000"/>
            </a:outerShdw>
          </a:effectLst>
          <a:latin typeface="+mn-lt"/>
        </a:defRPr>
      </a:lvl4pPr>
      <a:lvl5pPr marL="20574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mailto:jkreitman@aahd.us" TargetMode="External"/><Relationship Id="rId2" Type="http://schemas.openxmlformats.org/officeDocument/2006/relationships/hyperlink" Target="mailto:rcarlin@aahd.u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066800" y="381000"/>
            <a:ext cx="7086600" cy="1431925"/>
          </a:xfrm>
        </p:spPr>
        <p:txBody>
          <a:bodyPr/>
          <a:lstStyle/>
          <a:p>
            <a:r>
              <a:rPr lang="en-US" sz="4000"/>
              <a:t>“Project Accessibility: Removing Barriers for Women with Disabilities”</a:t>
            </a:r>
          </a:p>
        </p:txBody>
      </p:sp>
      <p:sp>
        <p:nvSpPr>
          <p:cNvPr id="2051" name="Rectangle 3"/>
          <p:cNvSpPr>
            <a:spLocks noGrp="1" noChangeArrowheads="1"/>
          </p:cNvSpPr>
          <p:nvPr>
            <p:ph type="subTitle" idx="1"/>
          </p:nvPr>
        </p:nvSpPr>
        <p:spPr/>
        <p:txBody>
          <a:bodyPr/>
          <a:lstStyle/>
          <a:p>
            <a:r>
              <a:rPr lang="en-US"/>
              <a:t>Roberta Carlin, MS, JD</a:t>
            </a:r>
          </a:p>
          <a:p>
            <a:r>
              <a:rPr lang="en-US"/>
              <a:t>Janet Kreitman, MAPA, MSW</a:t>
            </a:r>
          </a:p>
          <a:p>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n-US"/>
              <a:t>American Association on Health and Disability </a:t>
            </a:r>
          </a:p>
        </p:txBody>
      </p:sp>
      <p:sp>
        <p:nvSpPr>
          <p:cNvPr id="4099" name="Rectangle 3"/>
          <p:cNvSpPr>
            <a:spLocks noGrp="1" noChangeArrowheads="1"/>
          </p:cNvSpPr>
          <p:nvPr>
            <p:ph type="body" idx="1"/>
          </p:nvPr>
        </p:nvSpPr>
        <p:spPr/>
        <p:txBody>
          <a:bodyPr/>
          <a:lstStyle/>
          <a:p>
            <a:pPr>
              <a:lnSpc>
                <a:spcPct val="90000"/>
              </a:lnSpc>
            </a:pPr>
            <a:r>
              <a:rPr lang="en-US" sz="2800"/>
              <a:t>Advance health promotion and wellness initiatives (federal, state and community)</a:t>
            </a:r>
          </a:p>
          <a:p>
            <a:pPr>
              <a:lnSpc>
                <a:spcPct val="90000"/>
              </a:lnSpc>
            </a:pPr>
            <a:r>
              <a:rPr lang="en-US" sz="2800"/>
              <a:t>Integrate disability into the public health agenda</a:t>
            </a:r>
          </a:p>
          <a:p>
            <a:pPr>
              <a:lnSpc>
                <a:spcPct val="90000"/>
              </a:lnSpc>
            </a:pPr>
            <a:r>
              <a:rPr lang="en-US" sz="2800"/>
              <a:t>Reduce health disparities and incidence of secondary conditions by identifying effective intervention strategies</a:t>
            </a:r>
          </a:p>
          <a:p>
            <a:pPr>
              <a:lnSpc>
                <a:spcPct val="90000"/>
              </a:lnSpc>
            </a:pPr>
            <a:r>
              <a:rPr lang="en-US" sz="2800"/>
              <a:t>Accomplish mission through advocacy, research, education and public awareness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sz="4000"/>
              <a:t>Project Accessibility: Removing Barriers for Women with Disabilities</a:t>
            </a:r>
          </a:p>
        </p:txBody>
      </p:sp>
      <p:sp>
        <p:nvSpPr>
          <p:cNvPr id="7171" name="Rectangle 3"/>
          <p:cNvSpPr>
            <a:spLocks noGrp="1" noChangeArrowheads="1"/>
          </p:cNvSpPr>
          <p:nvPr>
            <p:ph type="body" idx="1"/>
          </p:nvPr>
        </p:nvSpPr>
        <p:spPr/>
        <p:txBody>
          <a:bodyPr/>
          <a:lstStyle/>
          <a:p>
            <a:endParaRPr lang="en-US"/>
          </a:p>
          <a:p>
            <a:r>
              <a:rPr lang="en-US"/>
              <a:t>Overview</a:t>
            </a:r>
          </a:p>
          <a:p>
            <a:r>
              <a:rPr lang="en-US"/>
              <a:t>Program Components</a:t>
            </a:r>
          </a:p>
          <a:p>
            <a:r>
              <a:rPr lang="en-US"/>
              <a:t>Program Materials</a:t>
            </a:r>
          </a:p>
          <a:p>
            <a:r>
              <a:rPr lang="en-US"/>
              <a:t>Barriers</a:t>
            </a:r>
          </a:p>
          <a:p>
            <a:r>
              <a:rPr lang="en-US"/>
              <a:t>Project Evaluation</a:t>
            </a:r>
          </a:p>
          <a:p>
            <a:r>
              <a:rPr lang="en-US"/>
              <a:t>Next Steps</a:t>
            </a:r>
          </a:p>
          <a:p>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r>
              <a:rPr lang="en-US"/>
              <a:t>Mammography Facts</a:t>
            </a:r>
          </a:p>
        </p:txBody>
      </p:sp>
      <p:sp>
        <p:nvSpPr>
          <p:cNvPr id="46083" name="Rectangle 3"/>
          <p:cNvSpPr>
            <a:spLocks noGrp="1" noChangeArrowheads="1"/>
          </p:cNvSpPr>
          <p:nvPr>
            <p:ph type="body" idx="1"/>
          </p:nvPr>
        </p:nvSpPr>
        <p:spPr/>
        <p:txBody>
          <a:bodyPr/>
          <a:lstStyle/>
          <a:p>
            <a:pPr>
              <a:lnSpc>
                <a:spcPct val="90000"/>
              </a:lnSpc>
            </a:pPr>
            <a:r>
              <a:rPr lang="en-US" sz="2800"/>
              <a:t>Almost 18% of female population (16-64) live with a sensory, physical or mental disability</a:t>
            </a:r>
          </a:p>
          <a:p>
            <a:pPr>
              <a:lnSpc>
                <a:spcPct val="90000"/>
              </a:lnSpc>
            </a:pPr>
            <a:r>
              <a:rPr lang="en-US" sz="2800"/>
              <a:t>Women with disabilities, especially those with significant limitations, receive mammograms less often and are diagnosed at a later stage</a:t>
            </a:r>
          </a:p>
          <a:p>
            <a:pPr>
              <a:lnSpc>
                <a:spcPct val="90000"/>
              </a:lnSpc>
            </a:pPr>
            <a:r>
              <a:rPr lang="en-US" sz="2800"/>
              <a:t>Disparity stems from a combination of environmental, attitudinal, and communication barriers</a:t>
            </a:r>
          </a:p>
          <a:p>
            <a:pPr>
              <a:lnSpc>
                <a:spcPct val="90000"/>
              </a:lnSpc>
            </a:pPr>
            <a:endParaRPr lang="en-US" sz="28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US"/>
              <a:t>Project Accessibility Overview</a:t>
            </a:r>
          </a:p>
        </p:txBody>
      </p:sp>
      <p:sp>
        <p:nvSpPr>
          <p:cNvPr id="3075" name="Rectangle 3"/>
          <p:cNvSpPr>
            <a:spLocks noGrp="1" noChangeArrowheads="1"/>
          </p:cNvSpPr>
          <p:nvPr>
            <p:ph type="body" idx="1"/>
          </p:nvPr>
        </p:nvSpPr>
        <p:spPr/>
        <p:txBody>
          <a:bodyPr/>
          <a:lstStyle/>
          <a:p>
            <a:pPr>
              <a:lnSpc>
                <a:spcPct val="90000"/>
              </a:lnSpc>
            </a:pPr>
            <a:r>
              <a:rPr lang="en-US"/>
              <a:t>Funded by Susan G. Komen For the Cure (2007, 2009-2010)</a:t>
            </a:r>
          </a:p>
          <a:p>
            <a:pPr>
              <a:lnSpc>
                <a:spcPct val="90000"/>
              </a:lnSpc>
            </a:pPr>
            <a:endParaRPr lang="en-US"/>
          </a:p>
          <a:p>
            <a:pPr>
              <a:lnSpc>
                <a:spcPct val="90000"/>
              </a:lnSpc>
            </a:pPr>
            <a:r>
              <a:rPr lang="en-US"/>
              <a:t>Implement a comprehensive education intervention targeting women with disabilities who face physical, cultural and communication barriers to increase breast cancer screening</a:t>
            </a:r>
          </a:p>
          <a:p>
            <a:pPr>
              <a:lnSpc>
                <a:spcPct val="90000"/>
              </a:lnSpc>
              <a:buFont typeface="Wingdings" pitchFamily="2" charset="2"/>
              <a:buNone/>
            </a:pPr>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t>Project Accessibility Overview </a:t>
            </a:r>
          </a:p>
        </p:txBody>
      </p:sp>
      <p:sp>
        <p:nvSpPr>
          <p:cNvPr id="8195" name="Rectangle 3"/>
          <p:cNvSpPr>
            <a:spLocks noGrp="1" noChangeArrowheads="1"/>
          </p:cNvSpPr>
          <p:nvPr>
            <p:ph type="body" idx="1"/>
          </p:nvPr>
        </p:nvSpPr>
        <p:spPr/>
        <p:txBody>
          <a:bodyPr/>
          <a:lstStyle/>
          <a:p>
            <a:r>
              <a:rPr lang="en-US" sz="2800"/>
              <a:t>Increase facility accessibility (physical, communication, attitudinal, cultural) by identifying and removing barriers in mammogram facilities</a:t>
            </a:r>
          </a:p>
          <a:p>
            <a:pPr>
              <a:buFont typeface="Wingdings" pitchFamily="2" charset="2"/>
              <a:buNone/>
            </a:pPr>
            <a:endParaRPr lang="en-US" sz="2800"/>
          </a:p>
          <a:p>
            <a:r>
              <a:rPr lang="en-US" sz="2800"/>
              <a:t>Increase disability awareness, sensitivity and knowledge of healthcare providers at mammogram facilities</a:t>
            </a:r>
          </a:p>
          <a:p>
            <a:endParaRPr lang="en-US" sz="28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en-US" sz="4000"/>
              <a:t>Project Accessibility: Major Program Components</a:t>
            </a:r>
          </a:p>
        </p:txBody>
      </p:sp>
      <p:sp>
        <p:nvSpPr>
          <p:cNvPr id="37891" name="Rectangle 3"/>
          <p:cNvSpPr>
            <a:spLocks noGrp="1" noChangeArrowheads="1"/>
          </p:cNvSpPr>
          <p:nvPr>
            <p:ph type="body" idx="1"/>
          </p:nvPr>
        </p:nvSpPr>
        <p:spPr/>
        <p:txBody>
          <a:bodyPr/>
          <a:lstStyle/>
          <a:p>
            <a:pPr>
              <a:lnSpc>
                <a:spcPct val="90000"/>
              </a:lnSpc>
            </a:pPr>
            <a:r>
              <a:rPr lang="en-US" sz="2400"/>
              <a:t>On-site Facility Assessment Site N=60</a:t>
            </a:r>
          </a:p>
          <a:p>
            <a:pPr>
              <a:lnSpc>
                <a:spcPct val="90000"/>
              </a:lnSpc>
            </a:pPr>
            <a:r>
              <a:rPr lang="en-US" sz="2400"/>
              <a:t>Administered Accessibility Survey Instrument</a:t>
            </a:r>
          </a:p>
          <a:p>
            <a:pPr>
              <a:lnSpc>
                <a:spcPct val="90000"/>
              </a:lnSpc>
            </a:pPr>
            <a:r>
              <a:rPr lang="en-US" sz="2400"/>
              <a:t>Provided Follow-up Written Report </a:t>
            </a:r>
          </a:p>
          <a:p>
            <a:pPr>
              <a:lnSpc>
                <a:spcPct val="90000"/>
              </a:lnSpc>
            </a:pPr>
            <a:r>
              <a:rPr lang="en-US" sz="2400"/>
              <a:t>Developed Project Materials </a:t>
            </a:r>
          </a:p>
          <a:p>
            <a:pPr>
              <a:lnSpc>
                <a:spcPct val="90000"/>
              </a:lnSpc>
            </a:pPr>
            <a:r>
              <a:rPr lang="en-US" sz="2400"/>
              <a:t>DVD-BHAWD-Mammography Technologists (CEU’s)</a:t>
            </a:r>
          </a:p>
          <a:p>
            <a:pPr>
              <a:lnSpc>
                <a:spcPct val="90000"/>
              </a:lnSpc>
            </a:pPr>
            <a:r>
              <a:rPr lang="en-US" sz="2400"/>
              <a:t>Created </a:t>
            </a:r>
            <a:r>
              <a:rPr lang="en-US" sz="2400" i="1"/>
              <a:t>Disability and Cultural Awareness Compendium for Mammography Facilities</a:t>
            </a:r>
          </a:p>
          <a:p>
            <a:pPr>
              <a:lnSpc>
                <a:spcPct val="90000"/>
              </a:lnSpc>
            </a:pPr>
            <a:r>
              <a:rPr lang="en-US" sz="2400"/>
              <a:t>Provided On-going Technical Assistance</a:t>
            </a:r>
          </a:p>
          <a:p>
            <a:pPr>
              <a:lnSpc>
                <a:spcPct val="90000"/>
              </a:lnSpc>
            </a:pPr>
            <a:r>
              <a:rPr lang="en-US" sz="2400"/>
              <a:t>Project Evaluation</a:t>
            </a:r>
          </a:p>
          <a:p>
            <a:pPr>
              <a:lnSpc>
                <a:spcPct val="90000"/>
              </a:lnSpc>
            </a:pPr>
            <a:endParaRPr lang="en-US" sz="24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marL="762000" indent="-762000"/>
            <a:r>
              <a:rPr lang="en-US"/>
              <a:t>Project Accessibility: Facility Survey</a:t>
            </a:r>
          </a:p>
        </p:txBody>
      </p:sp>
      <p:sp>
        <p:nvSpPr>
          <p:cNvPr id="11267" name="Rectangle 3"/>
          <p:cNvSpPr>
            <a:spLocks noGrp="1" noChangeArrowheads="1"/>
          </p:cNvSpPr>
          <p:nvPr>
            <p:ph type="body" idx="1"/>
          </p:nvPr>
        </p:nvSpPr>
        <p:spPr/>
        <p:txBody>
          <a:bodyPr/>
          <a:lstStyle/>
          <a:p>
            <a:pPr marL="609600" indent="-609600">
              <a:lnSpc>
                <a:spcPct val="90000"/>
              </a:lnSpc>
            </a:pPr>
            <a:endParaRPr lang="en-US"/>
          </a:p>
          <a:p>
            <a:pPr marL="609600" indent="-609600">
              <a:lnSpc>
                <a:spcPct val="90000"/>
              </a:lnSpc>
            </a:pPr>
            <a:r>
              <a:rPr lang="en-US"/>
              <a:t>Facility Demographics</a:t>
            </a:r>
          </a:p>
          <a:p>
            <a:pPr marL="609600" indent="-609600">
              <a:lnSpc>
                <a:spcPct val="90000"/>
              </a:lnSpc>
            </a:pPr>
            <a:r>
              <a:rPr lang="en-US"/>
              <a:t>Customer Service (Scheduling, Alternative Formats, Disability Training)</a:t>
            </a:r>
          </a:p>
          <a:p>
            <a:pPr marL="609600" indent="-609600">
              <a:lnSpc>
                <a:spcPct val="90000"/>
              </a:lnSpc>
            </a:pPr>
            <a:r>
              <a:rPr lang="en-US"/>
              <a:t>Facility Access (Parking, Building, Waiting Area, Dressing Room, Mammography Suite, Bathrooms)</a:t>
            </a:r>
          </a:p>
          <a:p>
            <a:pPr marL="609600" indent="-609600">
              <a:lnSpc>
                <a:spcPct val="90000"/>
              </a:lnSpc>
            </a:pPr>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1143000" y="304800"/>
            <a:ext cx="7543800" cy="1431925"/>
          </a:xfrm>
        </p:spPr>
        <p:txBody>
          <a:bodyPr/>
          <a:lstStyle/>
          <a:p>
            <a:r>
              <a:rPr lang="en-US"/>
              <a:t>Project Accessibility: Program Materials</a:t>
            </a:r>
          </a:p>
        </p:txBody>
      </p:sp>
      <p:sp>
        <p:nvSpPr>
          <p:cNvPr id="38915" name="Rectangle 3"/>
          <p:cNvSpPr>
            <a:spLocks noGrp="1" noChangeArrowheads="1"/>
          </p:cNvSpPr>
          <p:nvPr>
            <p:ph type="body" idx="1"/>
          </p:nvPr>
        </p:nvSpPr>
        <p:spPr/>
        <p:txBody>
          <a:bodyPr/>
          <a:lstStyle/>
          <a:p>
            <a:pPr>
              <a:lnSpc>
                <a:spcPct val="90000"/>
              </a:lnSpc>
            </a:pPr>
            <a:r>
              <a:rPr lang="en-US" sz="2800"/>
              <a:t>Intro Letter to Mammography Sites</a:t>
            </a:r>
          </a:p>
          <a:p>
            <a:pPr>
              <a:lnSpc>
                <a:spcPct val="90000"/>
              </a:lnSpc>
            </a:pPr>
            <a:r>
              <a:rPr lang="en-US" sz="2800"/>
              <a:t>Mammography Facility Accessibility Survey</a:t>
            </a:r>
          </a:p>
          <a:p>
            <a:pPr>
              <a:lnSpc>
                <a:spcPct val="90000"/>
              </a:lnSpc>
            </a:pPr>
            <a:r>
              <a:rPr lang="en-US" sz="2800"/>
              <a:t>Sample Press Releases</a:t>
            </a:r>
          </a:p>
          <a:p>
            <a:pPr>
              <a:lnSpc>
                <a:spcPct val="90000"/>
              </a:lnSpc>
            </a:pPr>
            <a:r>
              <a:rPr lang="en-US" sz="2800"/>
              <a:t>Fact Sheet on “Project Accessibility”</a:t>
            </a:r>
          </a:p>
          <a:p>
            <a:pPr>
              <a:lnSpc>
                <a:spcPct val="90000"/>
              </a:lnSpc>
            </a:pPr>
            <a:r>
              <a:rPr lang="en-US" sz="2800"/>
              <a:t>Tips Sheets/Brochures: </a:t>
            </a:r>
            <a:r>
              <a:rPr lang="en-US" sz="2800" i="1"/>
              <a:t>Tips for Women with Disabilities: Getting Your Mammogram</a:t>
            </a:r>
          </a:p>
          <a:p>
            <a:pPr>
              <a:lnSpc>
                <a:spcPct val="90000"/>
              </a:lnSpc>
            </a:pPr>
            <a:r>
              <a:rPr lang="en-US" sz="2800"/>
              <a:t>Tip Sheets/Brochures: </a:t>
            </a:r>
            <a:r>
              <a:rPr lang="en-US" sz="2800" i="1"/>
              <a:t>Tips for Mammography Staff: How to Effectively Serve Women with Disabilities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US"/>
              <a:t>Project Accessibility: Program Materials</a:t>
            </a:r>
          </a:p>
        </p:txBody>
      </p:sp>
      <p:sp>
        <p:nvSpPr>
          <p:cNvPr id="39939" name="Rectangle 3"/>
          <p:cNvSpPr>
            <a:spLocks noGrp="1" noChangeArrowheads="1"/>
          </p:cNvSpPr>
          <p:nvPr>
            <p:ph type="body" idx="1"/>
          </p:nvPr>
        </p:nvSpPr>
        <p:spPr/>
        <p:txBody>
          <a:bodyPr/>
          <a:lstStyle/>
          <a:p>
            <a:pPr>
              <a:lnSpc>
                <a:spcPct val="90000"/>
              </a:lnSpc>
            </a:pPr>
            <a:r>
              <a:rPr lang="en-US" sz="2400"/>
              <a:t>Into Letter: Breast Cancer Screening Survey </a:t>
            </a:r>
          </a:p>
          <a:p>
            <a:pPr>
              <a:lnSpc>
                <a:spcPct val="90000"/>
              </a:lnSpc>
            </a:pPr>
            <a:r>
              <a:rPr lang="en-US" sz="2400"/>
              <a:t>Breast Cancer Screening Survey </a:t>
            </a:r>
          </a:p>
          <a:p>
            <a:pPr>
              <a:lnSpc>
                <a:spcPct val="90000"/>
              </a:lnSpc>
            </a:pPr>
            <a:r>
              <a:rPr lang="en-US" sz="2400"/>
              <a:t>Intake Questionnaire for Scheduling</a:t>
            </a:r>
          </a:p>
          <a:p>
            <a:pPr>
              <a:lnSpc>
                <a:spcPct val="90000"/>
              </a:lnSpc>
            </a:pPr>
            <a:r>
              <a:rPr lang="en-US" sz="2400"/>
              <a:t>Cultural Competency Resources</a:t>
            </a:r>
          </a:p>
          <a:p>
            <a:pPr>
              <a:lnSpc>
                <a:spcPct val="90000"/>
              </a:lnSpc>
            </a:pPr>
            <a:r>
              <a:rPr lang="en-US" sz="2400"/>
              <a:t>DVD Format – Visual Impairments (Tip Sheets)</a:t>
            </a:r>
          </a:p>
          <a:p>
            <a:pPr>
              <a:lnSpc>
                <a:spcPct val="90000"/>
              </a:lnSpc>
            </a:pPr>
            <a:r>
              <a:rPr lang="en-US" sz="2400"/>
              <a:t>Multi-Cultural Komen Breast Self Awareness Cards</a:t>
            </a:r>
          </a:p>
          <a:p>
            <a:pPr>
              <a:lnSpc>
                <a:spcPct val="90000"/>
              </a:lnSpc>
            </a:pPr>
            <a:r>
              <a:rPr lang="en-US" sz="2400"/>
              <a:t>Spanish/Alternative Format</a:t>
            </a:r>
          </a:p>
          <a:p>
            <a:pPr>
              <a:lnSpc>
                <a:spcPct val="90000"/>
              </a:lnSpc>
            </a:pPr>
            <a:r>
              <a:rPr lang="en-US" sz="2400"/>
              <a:t>Post Survey Evaluation</a:t>
            </a:r>
          </a:p>
          <a:p>
            <a:pPr>
              <a:lnSpc>
                <a:spcPct val="90000"/>
              </a:lnSpc>
            </a:pPr>
            <a:r>
              <a:rPr lang="en-US" sz="2400"/>
              <a:t>ADA Disability Rights/Surgeon General Report</a:t>
            </a:r>
          </a:p>
          <a:p>
            <a:pPr>
              <a:lnSpc>
                <a:spcPct val="90000"/>
              </a:lnSpc>
            </a:pPr>
            <a:r>
              <a:rPr lang="en-US" sz="2400"/>
              <a:t>Right To Know Campaign Kit-CDC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t>Project Accessibility: Physical Barriers</a:t>
            </a:r>
          </a:p>
        </p:txBody>
      </p:sp>
      <p:sp>
        <p:nvSpPr>
          <p:cNvPr id="41987" name="Rectangle 3"/>
          <p:cNvSpPr>
            <a:spLocks noGrp="1" noChangeArrowheads="1"/>
          </p:cNvSpPr>
          <p:nvPr>
            <p:ph type="body" idx="1"/>
          </p:nvPr>
        </p:nvSpPr>
        <p:spPr/>
        <p:txBody>
          <a:bodyPr/>
          <a:lstStyle/>
          <a:p>
            <a:pPr>
              <a:lnSpc>
                <a:spcPct val="90000"/>
              </a:lnSpc>
              <a:buFont typeface="Wingdings" pitchFamily="2" charset="2"/>
              <a:buNone/>
            </a:pPr>
            <a:r>
              <a:rPr lang="en-US" sz="2800"/>
              <a:t>Physical Barriers: (lack of working main entrance automatic door openers, lack of van accessible parking, dressing rooms with no horizontal handrails to support transfer, not adequate room for wheelchair turning in dressing rooms, doorways to narrow to enter changing room, unable to enter facility due to heavy doors, mammography machines with machine plates not lowering to an acceptable height, exam tables)</a:t>
            </a:r>
          </a:p>
          <a:p>
            <a:pPr>
              <a:lnSpc>
                <a:spcPct val="90000"/>
              </a:lnSpc>
              <a:buFont typeface="Wingdings" pitchFamily="2" charset="2"/>
              <a:buNone/>
            </a:pPr>
            <a:endParaRPr lang="en-US" sz="2800"/>
          </a:p>
          <a:p>
            <a:pPr lvl="1">
              <a:lnSpc>
                <a:spcPct val="90000"/>
              </a:lnSpc>
            </a:pPr>
            <a:endParaRPr lang="en-US" sz="24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en-US" sz="4000"/>
              <a:t>Project Accessibility: Cultural Barriers</a:t>
            </a:r>
            <a:br>
              <a:rPr lang="en-US" sz="4000"/>
            </a:br>
            <a:endParaRPr lang="en-US" sz="4000"/>
          </a:p>
        </p:txBody>
      </p:sp>
      <p:sp>
        <p:nvSpPr>
          <p:cNvPr id="43011" name="Rectangle 3"/>
          <p:cNvSpPr>
            <a:spLocks noGrp="1" noChangeArrowheads="1"/>
          </p:cNvSpPr>
          <p:nvPr>
            <p:ph type="body" idx="1"/>
          </p:nvPr>
        </p:nvSpPr>
        <p:spPr/>
        <p:txBody>
          <a:bodyPr/>
          <a:lstStyle/>
          <a:p>
            <a:r>
              <a:rPr lang="en-US"/>
              <a:t>Cultural Barriers (most surveyed facilities diverse population-only Spanish materials)</a:t>
            </a:r>
          </a:p>
          <a:p>
            <a:r>
              <a:rPr lang="en-US"/>
              <a:t>Use of interpreters- primarily relied on family members</a:t>
            </a:r>
          </a:p>
          <a:p>
            <a:r>
              <a:rPr lang="en-US"/>
              <a:t>Minimal TTY machines</a:t>
            </a:r>
          </a:p>
          <a:p>
            <a:r>
              <a:rPr lang="en-US"/>
              <a:t>Lack of alternative formats</a:t>
            </a:r>
          </a:p>
          <a:p>
            <a:endParaRPr lang="en-US"/>
          </a:p>
          <a:p>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a:t>Project Accessibility: Attitudinal Barriers</a:t>
            </a:r>
          </a:p>
        </p:txBody>
      </p:sp>
      <p:sp>
        <p:nvSpPr>
          <p:cNvPr id="40963" name="Rectangle 3"/>
          <p:cNvSpPr>
            <a:spLocks noGrp="1" noChangeArrowheads="1"/>
          </p:cNvSpPr>
          <p:nvPr>
            <p:ph type="body" idx="1"/>
          </p:nvPr>
        </p:nvSpPr>
        <p:spPr/>
        <p:txBody>
          <a:bodyPr/>
          <a:lstStyle/>
          <a:p>
            <a:endParaRPr lang="en-US"/>
          </a:p>
          <a:p>
            <a:r>
              <a:rPr lang="en-US"/>
              <a:t>Attitudinal Barriers (lack of staff training serving women with disabilities, lack of training in positioning, no cultural competency training of staff, lack of instructions for schedulers to inquire about accommodations)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r>
              <a:rPr lang="en-US" sz="4000"/>
              <a:t>Staff Feedback From Mammography Accessibility Facility Survey</a:t>
            </a:r>
          </a:p>
        </p:txBody>
      </p:sp>
      <p:sp>
        <p:nvSpPr>
          <p:cNvPr id="45059" name="Rectangle 3"/>
          <p:cNvSpPr>
            <a:spLocks noGrp="1" noChangeArrowheads="1"/>
          </p:cNvSpPr>
          <p:nvPr>
            <p:ph type="body" idx="1"/>
          </p:nvPr>
        </p:nvSpPr>
        <p:spPr/>
        <p:txBody>
          <a:bodyPr/>
          <a:lstStyle/>
          <a:p>
            <a:r>
              <a:rPr lang="en-US" sz="2800"/>
              <a:t>100% of sites contacted agreed to participate in “Project Accessibility”</a:t>
            </a:r>
          </a:p>
          <a:p>
            <a:r>
              <a:rPr lang="en-US" sz="2800"/>
              <a:t>Staff interested in learning how to serve women with all types of disabilities</a:t>
            </a:r>
          </a:p>
          <a:p>
            <a:r>
              <a:rPr lang="en-US" sz="2800"/>
              <a:t>Staff eager to receive “Project Accessibility” educational materials</a:t>
            </a:r>
          </a:p>
          <a:p>
            <a:r>
              <a:rPr lang="en-US" sz="2800"/>
              <a:t>Susan Komen Breast Self Awareness cards well received in foreign languages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r>
              <a:rPr lang="en-US" sz="4000"/>
              <a:t>On Line Breast Cancer Screening Survey-Women with Disabilites </a:t>
            </a:r>
          </a:p>
        </p:txBody>
      </p:sp>
      <p:sp>
        <p:nvSpPr>
          <p:cNvPr id="44035" name="Rectangle 3"/>
          <p:cNvSpPr>
            <a:spLocks noGrp="1" noChangeArrowheads="1"/>
          </p:cNvSpPr>
          <p:nvPr>
            <p:ph type="body" idx="1"/>
          </p:nvPr>
        </p:nvSpPr>
        <p:spPr/>
        <p:txBody>
          <a:bodyPr/>
          <a:lstStyle/>
          <a:p>
            <a:r>
              <a:rPr lang="en-US" sz="2800"/>
              <a:t>N=96</a:t>
            </a:r>
          </a:p>
          <a:p>
            <a:r>
              <a:rPr lang="en-US" sz="2800"/>
              <a:t>Majority of respondents received only one mammogram in last 4 years</a:t>
            </a:r>
          </a:p>
          <a:p>
            <a:r>
              <a:rPr lang="en-US" sz="2800"/>
              <a:t>Why?</a:t>
            </a:r>
          </a:p>
          <a:p>
            <a:pPr lvl="1"/>
            <a:r>
              <a:rPr lang="en-US" sz="2400"/>
              <a:t>Staff attitude, non accessible mammography machines, physical layout of facility, lack of accessible changing rooms, lack of accessible rooms in which mammogram taken, financial concerns-no insurance or not able to pay co-pay.</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r>
              <a:rPr lang="en-US" sz="4000"/>
              <a:t>Project Evaluation-Evaluation of Project Accessibility</a:t>
            </a:r>
          </a:p>
        </p:txBody>
      </p:sp>
      <p:sp>
        <p:nvSpPr>
          <p:cNvPr id="47107" name="Rectangle 3"/>
          <p:cNvSpPr>
            <a:spLocks noGrp="1" noChangeArrowheads="1"/>
          </p:cNvSpPr>
          <p:nvPr>
            <p:ph type="body" idx="1"/>
          </p:nvPr>
        </p:nvSpPr>
        <p:spPr/>
        <p:txBody>
          <a:bodyPr/>
          <a:lstStyle/>
          <a:p>
            <a:r>
              <a:rPr lang="en-US" sz="2800"/>
              <a:t>Respondents were asked to assess five aspects of AAHD project activities:</a:t>
            </a:r>
          </a:p>
          <a:p>
            <a:pPr lvl="1"/>
            <a:r>
              <a:rPr lang="en-US" sz="2400"/>
              <a:t>	On-site assessment, including pre-site visits</a:t>
            </a:r>
          </a:p>
          <a:p>
            <a:pPr lvl="1"/>
            <a:r>
              <a:rPr lang="en-US" sz="2400"/>
              <a:t>	Quality of written reports based on site visit</a:t>
            </a:r>
          </a:p>
          <a:p>
            <a:pPr lvl="1"/>
            <a:r>
              <a:rPr lang="en-US" sz="2400"/>
              <a:t>	Documents and resources available to     facility staff</a:t>
            </a:r>
          </a:p>
          <a:p>
            <a:pPr lvl="1"/>
            <a:r>
              <a:rPr lang="en-US" sz="2400"/>
              <a:t>	Overall assessment of experience</a:t>
            </a:r>
          </a:p>
          <a:p>
            <a:pPr lvl="1"/>
            <a:r>
              <a:rPr lang="en-US" sz="2400"/>
              <a:t> 	Future training/technical assistance needs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US" sz="4000"/>
              <a:t>Positive Impact on Future Services to Women with Physical Disabilities</a:t>
            </a:r>
          </a:p>
        </p:txBody>
      </p:sp>
      <p:sp>
        <p:nvSpPr>
          <p:cNvPr id="36867" name="Rectangle 3"/>
          <p:cNvSpPr>
            <a:spLocks noGrp="1" noChangeArrowheads="1"/>
          </p:cNvSpPr>
          <p:nvPr>
            <p:ph type="body" idx="1"/>
          </p:nvPr>
        </p:nvSpPr>
        <p:spPr>
          <a:xfrm>
            <a:off x="609600" y="1752600"/>
            <a:ext cx="8229600" cy="4525963"/>
          </a:xfrm>
        </p:spPr>
        <p:txBody>
          <a:bodyPr/>
          <a:lstStyle/>
          <a:p>
            <a:endParaRPr lang="en-US"/>
          </a:p>
        </p:txBody>
      </p:sp>
      <p:sp>
        <p:nvSpPr>
          <p:cNvPr id="36869"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pic>
        <p:nvPicPr>
          <p:cNvPr id="36868" name="Picture 2"/>
          <p:cNvPicPr>
            <a:picLocks noChangeAspect="1" noChangeArrowheads="1"/>
          </p:cNvPicPr>
          <p:nvPr/>
        </p:nvPicPr>
        <p:blipFill>
          <a:blip r:embed="rId2">
            <a:extLst>
              <a:ext uri="{28A0092B-C50C-407E-A947-70E740481C1C}">
                <a14:useLocalDpi xmlns:a14="http://schemas.microsoft.com/office/drawing/2010/main" val="0"/>
              </a:ext>
            </a:extLst>
          </a:blip>
          <a:srcRect l="22148" t="28134" r="16811" b="20998"/>
          <a:stretch>
            <a:fillRect/>
          </a:stretch>
        </p:blipFill>
        <p:spPr bwMode="auto">
          <a:xfrm>
            <a:off x="2438400" y="2667000"/>
            <a:ext cx="4105275" cy="2571750"/>
          </a:xfrm>
          <a:prstGeom prst="rect">
            <a:avLst/>
          </a:prstGeom>
          <a:noFill/>
          <a:extLst>
            <a:ext uri="{909E8E84-426E-40DD-AFC4-6F175D3DCCD1}">
              <a14:hiddenFill xmlns:a14="http://schemas.microsoft.com/office/drawing/2010/main">
                <a:solidFill>
                  <a:srgbClr val="FFFFFF"/>
                </a:solidFill>
              </a14:hiddenFill>
            </a:ext>
          </a:extLst>
        </p:spPr>
      </p:pic>
      <p:sp>
        <p:nvSpPr>
          <p:cNvPr id="36870" name="Rectangle 6"/>
          <p:cNvSpPr>
            <a:spLocks noChangeArrowheads="1"/>
          </p:cNvSpPr>
          <p:nvPr/>
        </p:nvSpPr>
        <p:spPr bwMode="auto">
          <a:xfrm>
            <a:off x="0" y="25717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1" hangingPunct="1"/>
            <a:endParaRPr lang="en-US">
              <a:latin typeface="Arial"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sz="4000"/>
              <a:t>Increased Respondent’s Knowledge of Accessible Mammography Sites</a:t>
            </a:r>
          </a:p>
        </p:txBody>
      </p:sp>
      <p:sp>
        <p:nvSpPr>
          <p:cNvPr id="35843" name="Rectangle 3"/>
          <p:cNvSpPr>
            <a:spLocks noGrp="1" noChangeArrowheads="1"/>
          </p:cNvSpPr>
          <p:nvPr>
            <p:ph type="body" idx="1"/>
          </p:nvPr>
        </p:nvSpPr>
        <p:spPr>
          <a:xfrm>
            <a:off x="381000" y="1828800"/>
            <a:ext cx="8229600" cy="4525963"/>
          </a:xfrm>
        </p:spPr>
        <p:txBody>
          <a:bodyPr/>
          <a:lstStyle/>
          <a:p>
            <a:endParaRPr lang="en-US"/>
          </a:p>
        </p:txBody>
      </p:sp>
      <p:sp>
        <p:nvSpPr>
          <p:cNvPr id="35845"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1" hangingPunct="1"/>
            <a:endParaRPr lang="en-US">
              <a:latin typeface="Arial" charset="0"/>
            </a:endParaRPr>
          </a:p>
        </p:txBody>
      </p:sp>
      <p:pic>
        <p:nvPicPr>
          <p:cNvPr id="35844" name="Picture 1"/>
          <p:cNvPicPr>
            <a:picLocks noChangeAspect="1" noChangeArrowheads="1"/>
          </p:cNvPicPr>
          <p:nvPr/>
        </p:nvPicPr>
        <p:blipFill>
          <a:blip r:embed="rId2">
            <a:extLst>
              <a:ext uri="{28A0092B-C50C-407E-A947-70E740481C1C}">
                <a14:useLocalDpi xmlns:a14="http://schemas.microsoft.com/office/drawing/2010/main" val="0"/>
              </a:ext>
            </a:extLst>
          </a:blip>
          <a:srcRect l="15852" t="25200" r="33691" b="36180"/>
          <a:stretch>
            <a:fillRect/>
          </a:stretch>
        </p:blipFill>
        <p:spPr bwMode="auto">
          <a:xfrm>
            <a:off x="1981200" y="2819400"/>
            <a:ext cx="4381500" cy="24860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r>
              <a:rPr lang="en-US"/>
              <a:t>Facility Staff Needs-Top 8 Needs</a:t>
            </a:r>
          </a:p>
        </p:txBody>
      </p:sp>
      <p:sp>
        <p:nvSpPr>
          <p:cNvPr id="48131" name="Rectangle 3"/>
          <p:cNvSpPr>
            <a:spLocks noGrp="1" noChangeArrowheads="1"/>
          </p:cNvSpPr>
          <p:nvPr>
            <p:ph type="body" idx="1"/>
          </p:nvPr>
        </p:nvSpPr>
        <p:spPr/>
        <p:txBody>
          <a:bodyPr/>
          <a:lstStyle/>
          <a:p>
            <a:pPr>
              <a:lnSpc>
                <a:spcPct val="90000"/>
              </a:lnSpc>
            </a:pPr>
            <a:r>
              <a:rPr lang="en-US"/>
              <a:t>Locate sign language interpreters</a:t>
            </a:r>
          </a:p>
          <a:p>
            <a:pPr>
              <a:lnSpc>
                <a:spcPct val="90000"/>
              </a:lnSpc>
            </a:pPr>
            <a:r>
              <a:rPr lang="en-US"/>
              <a:t>How to help women with disabilities realize the importance of maintaining their breast health</a:t>
            </a:r>
          </a:p>
          <a:p>
            <a:pPr>
              <a:lnSpc>
                <a:spcPct val="90000"/>
              </a:lnSpc>
            </a:pPr>
            <a:r>
              <a:rPr lang="en-US"/>
              <a:t>How to better serve women with physical disabilities</a:t>
            </a:r>
          </a:p>
          <a:p>
            <a:pPr>
              <a:lnSpc>
                <a:spcPct val="90000"/>
              </a:lnSpc>
            </a:pPr>
            <a:r>
              <a:rPr lang="en-US"/>
              <a:t>How to better serve women with sensory disabilities</a:t>
            </a:r>
          </a:p>
          <a:p>
            <a:pPr>
              <a:lnSpc>
                <a:spcPct val="90000"/>
              </a:lnSpc>
            </a:pPr>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r>
              <a:rPr lang="en-US"/>
              <a:t>Facility Staff Needs-Top 8 Needs</a:t>
            </a:r>
          </a:p>
        </p:txBody>
      </p:sp>
      <p:sp>
        <p:nvSpPr>
          <p:cNvPr id="49155" name="Rectangle 3"/>
          <p:cNvSpPr>
            <a:spLocks noGrp="1" noChangeArrowheads="1"/>
          </p:cNvSpPr>
          <p:nvPr>
            <p:ph type="body" idx="1"/>
          </p:nvPr>
        </p:nvSpPr>
        <p:spPr/>
        <p:txBody>
          <a:bodyPr/>
          <a:lstStyle/>
          <a:p>
            <a:r>
              <a:rPr lang="en-US"/>
              <a:t>Materials in alternative formats</a:t>
            </a:r>
          </a:p>
          <a:p>
            <a:r>
              <a:rPr lang="en-US"/>
              <a:t>Sensitivity training for staff, including information on disability etiquette</a:t>
            </a:r>
          </a:p>
          <a:p>
            <a:r>
              <a:rPr lang="en-US"/>
              <a:t>Information about Patient navigator programs</a:t>
            </a:r>
          </a:p>
          <a:p>
            <a:r>
              <a:rPr lang="en-US"/>
              <a:t>Information on other funded projects that serve women with disabilities</a:t>
            </a:r>
          </a:p>
          <a:p>
            <a:endParaRPr lang="en-US"/>
          </a:p>
          <a:p>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r>
              <a:rPr lang="en-US"/>
              <a:t>Next Steps</a:t>
            </a:r>
          </a:p>
        </p:txBody>
      </p:sp>
      <p:sp>
        <p:nvSpPr>
          <p:cNvPr id="50179" name="Rectangle 3"/>
          <p:cNvSpPr>
            <a:spLocks noGrp="1" noChangeArrowheads="1"/>
          </p:cNvSpPr>
          <p:nvPr>
            <p:ph type="body" idx="1"/>
          </p:nvPr>
        </p:nvSpPr>
        <p:spPr/>
        <p:txBody>
          <a:bodyPr/>
          <a:lstStyle/>
          <a:p>
            <a:r>
              <a:rPr lang="en-US" sz="2800" i="1"/>
              <a:t>Project Accessibility-Replicate nationwide</a:t>
            </a:r>
          </a:p>
          <a:p>
            <a:r>
              <a:rPr lang="en-US" sz="2800" i="1"/>
              <a:t>Bridging the Gap: No Woman Left Behind</a:t>
            </a:r>
          </a:p>
          <a:p>
            <a:r>
              <a:rPr lang="en-US" sz="2800"/>
              <a:t>Susan G. Komen Funded Project 2011-2012</a:t>
            </a:r>
          </a:p>
          <a:p>
            <a:r>
              <a:rPr lang="en-US" sz="2800"/>
              <a:t>Educate:</a:t>
            </a:r>
          </a:p>
          <a:p>
            <a:pPr lvl="1"/>
            <a:r>
              <a:rPr lang="en-US" sz="2400"/>
              <a:t>Women with Disabilities in Komen Service Areas</a:t>
            </a:r>
          </a:p>
          <a:p>
            <a:pPr lvl="1"/>
            <a:r>
              <a:rPr lang="en-US" sz="2400"/>
              <a:t>Community Organizations, Faith Based Organizations, Disability Groups</a:t>
            </a:r>
          </a:p>
          <a:p>
            <a:pPr lvl="1"/>
            <a:r>
              <a:rPr lang="en-US" sz="2400"/>
              <a:t>Health Care Providers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r>
              <a:rPr lang="en-US"/>
              <a:t>Contact Information</a:t>
            </a:r>
          </a:p>
        </p:txBody>
      </p:sp>
      <p:sp>
        <p:nvSpPr>
          <p:cNvPr id="51203" name="Rectangle 3"/>
          <p:cNvSpPr>
            <a:spLocks noGrp="1" noChangeArrowheads="1"/>
          </p:cNvSpPr>
          <p:nvPr>
            <p:ph type="body" idx="1"/>
          </p:nvPr>
        </p:nvSpPr>
        <p:spPr/>
        <p:txBody>
          <a:bodyPr/>
          <a:lstStyle/>
          <a:p>
            <a:pPr>
              <a:lnSpc>
                <a:spcPct val="90000"/>
              </a:lnSpc>
            </a:pPr>
            <a:r>
              <a:rPr lang="en-US"/>
              <a:t>Roberta Carlin</a:t>
            </a:r>
          </a:p>
          <a:p>
            <a:pPr>
              <a:lnSpc>
                <a:spcPct val="90000"/>
              </a:lnSpc>
              <a:buFont typeface="Wingdings" pitchFamily="2" charset="2"/>
              <a:buNone/>
            </a:pPr>
            <a:r>
              <a:rPr lang="en-US"/>
              <a:t>		</a:t>
            </a:r>
            <a:r>
              <a:rPr lang="en-US">
                <a:hlinkClick r:id="rId2"/>
              </a:rPr>
              <a:t>rcarlin@aahd.us</a:t>
            </a:r>
            <a:endParaRPr lang="en-US"/>
          </a:p>
          <a:p>
            <a:pPr>
              <a:lnSpc>
                <a:spcPct val="90000"/>
              </a:lnSpc>
            </a:pPr>
            <a:r>
              <a:rPr lang="en-US"/>
              <a:t>Janet Kreitman</a:t>
            </a:r>
          </a:p>
          <a:p>
            <a:pPr lvl="1">
              <a:lnSpc>
                <a:spcPct val="90000"/>
              </a:lnSpc>
              <a:buFontTx/>
              <a:buNone/>
            </a:pPr>
            <a:r>
              <a:rPr lang="en-US"/>
              <a:t>	  </a:t>
            </a:r>
            <a:r>
              <a:rPr lang="en-US">
                <a:hlinkClick r:id="rId3"/>
              </a:rPr>
              <a:t>jkreitman@aahd.us</a:t>
            </a:r>
            <a:endParaRPr lang="en-US"/>
          </a:p>
          <a:p>
            <a:pPr lvl="1">
              <a:lnSpc>
                <a:spcPct val="90000"/>
              </a:lnSpc>
            </a:pPr>
            <a:endParaRPr lang="en-US"/>
          </a:p>
          <a:p>
            <a:pPr lvl="1">
              <a:lnSpc>
                <a:spcPct val="90000"/>
              </a:lnSpc>
              <a:buFontTx/>
              <a:buNone/>
            </a:pPr>
            <a:r>
              <a:rPr lang="en-US"/>
              <a:t>American Association on Health and Disability</a:t>
            </a:r>
          </a:p>
          <a:p>
            <a:pPr lvl="1">
              <a:lnSpc>
                <a:spcPct val="90000"/>
              </a:lnSpc>
              <a:buFontTx/>
              <a:buNone/>
            </a:pPr>
            <a:r>
              <a:rPr lang="en-US"/>
              <a:t>(301) 545-6140</a:t>
            </a:r>
          </a:p>
        </p:txBody>
      </p:sp>
    </p:spTree>
  </p:cSld>
  <p:clrMapOvr>
    <a:masterClrMapping/>
  </p:clrMapOvr>
</p:sld>
</file>

<file path=ppt/theme/theme1.xml><?xml version="1.0" encoding="utf-8"?>
<a:theme xmlns:a="http://schemas.openxmlformats.org/drawingml/2006/main" name="Shimmer">
  <a:themeElements>
    <a:clrScheme name="Shimmer 2">
      <a:dk1>
        <a:srgbClr val="000099"/>
      </a:dk1>
      <a:lt1>
        <a:srgbClr val="FFFFFF"/>
      </a:lt1>
      <a:dk2>
        <a:srgbClr val="000066"/>
      </a:dk2>
      <a:lt2>
        <a:srgbClr val="EAEAEA"/>
      </a:lt2>
      <a:accent1>
        <a:srgbClr val="66CCFF"/>
      </a:accent1>
      <a:accent2>
        <a:srgbClr val="0066FF"/>
      </a:accent2>
      <a:accent3>
        <a:srgbClr val="AAAAB8"/>
      </a:accent3>
      <a:accent4>
        <a:srgbClr val="DADADA"/>
      </a:accent4>
      <a:accent5>
        <a:srgbClr val="B8E2FF"/>
      </a:accent5>
      <a:accent6>
        <a:srgbClr val="005CE7"/>
      </a:accent6>
      <a:hlink>
        <a:srgbClr val="FFFFCC"/>
      </a:hlink>
      <a:folHlink>
        <a:srgbClr val="99CC00"/>
      </a:folHlink>
    </a:clrScheme>
    <a:fontScheme name="Shimmer">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Shimmer 1">
        <a:dk1>
          <a:srgbClr val="BD3737"/>
        </a:dk1>
        <a:lt1>
          <a:srgbClr val="FFFFFF"/>
        </a:lt1>
        <a:dk2>
          <a:srgbClr val="721E1E"/>
        </a:dk2>
        <a:lt2>
          <a:srgbClr val="FFCC00"/>
        </a:lt2>
        <a:accent1>
          <a:srgbClr val="FF6600"/>
        </a:accent1>
        <a:accent2>
          <a:srgbClr val="CC3300"/>
        </a:accent2>
        <a:accent3>
          <a:srgbClr val="BCABAB"/>
        </a:accent3>
        <a:accent4>
          <a:srgbClr val="DADADA"/>
        </a:accent4>
        <a:accent5>
          <a:srgbClr val="FFB8AA"/>
        </a:accent5>
        <a:accent6>
          <a:srgbClr val="B92D00"/>
        </a:accent6>
        <a:hlink>
          <a:srgbClr val="F7CC2F"/>
        </a:hlink>
        <a:folHlink>
          <a:srgbClr val="C7C6B1"/>
        </a:folHlink>
      </a:clrScheme>
      <a:clrMap bg1="dk2" tx1="lt1" bg2="dk1" tx2="lt2" accent1="accent1" accent2="accent2" accent3="accent3" accent4="accent4" accent5="accent5" accent6="accent6" hlink="hlink" folHlink="folHlink"/>
    </a:extraClrScheme>
    <a:extraClrScheme>
      <a:clrScheme name="Shimmer 2">
        <a:dk1>
          <a:srgbClr val="000099"/>
        </a:dk1>
        <a:lt1>
          <a:srgbClr val="FFFFFF"/>
        </a:lt1>
        <a:dk2>
          <a:srgbClr val="000066"/>
        </a:dk2>
        <a:lt2>
          <a:srgbClr val="EAEAEA"/>
        </a:lt2>
        <a:accent1>
          <a:srgbClr val="66CCFF"/>
        </a:accent1>
        <a:accent2>
          <a:srgbClr val="0066FF"/>
        </a:accent2>
        <a:accent3>
          <a:srgbClr val="AAAAB8"/>
        </a:accent3>
        <a:accent4>
          <a:srgbClr val="DADADA"/>
        </a:accent4>
        <a:accent5>
          <a:srgbClr val="B8E2FF"/>
        </a:accent5>
        <a:accent6>
          <a:srgbClr val="005CE7"/>
        </a:accent6>
        <a:hlink>
          <a:srgbClr val="FFFFCC"/>
        </a:hlink>
        <a:folHlink>
          <a:srgbClr val="99CC00"/>
        </a:folHlink>
      </a:clrScheme>
      <a:clrMap bg1="dk2" tx1="lt1" bg2="dk1" tx2="lt2" accent1="accent1" accent2="accent2" accent3="accent3" accent4="accent4" accent5="accent5" accent6="accent6" hlink="hlink" folHlink="folHlink"/>
    </a:extraClrScheme>
    <a:extraClrScheme>
      <a:clrScheme name="Shimmer 3">
        <a:dk1>
          <a:srgbClr val="6600CC"/>
        </a:dk1>
        <a:lt1>
          <a:srgbClr val="FFFFFF"/>
        </a:lt1>
        <a:dk2>
          <a:srgbClr val="4B0096"/>
        </a:dk2>
        <a:lt2>
          <a:srgbClr val="CDD7DF"/>
        </a:lt2>
        <a:accent1>
          <a:srgbClr val="9999FF"/>
        </a:accent1>
        <a:accent2>
          <a:srgbClr val="7850BA"/>
        </a:accent2>
        <a:accent3>
          <a:srgbClr val="B1AAC9"/>
        </a:accent3>
        <a:accent4>
          <a:srgbClr val="DADADA"/>
        </a:accent4>
        <a:accent5>
          <a:srgbClr val="CACAFF"/>
        </a:accent5>
        <a:accent6>
          <a:srgbClr val="6C48A8"/>
        </a:accent6>
        <a:hlink>
          <a:srgbClr val="00CCFF"/>
        </a:hlink>
        <a:folHlink>
          <a:srgbClr val="0796B3"/>
        </a:folHlink>
      </a:clrScheme>
      <a:clrMap bg1="dk2" tx1="lt1" bg2="dk1" tx2="lt2" accent1="accent1" accent2="accent2" accent3="accent3" accent4="accent4" accent5="accent5" accent6="accent6" hlink="hlink" folHlink="folHlink"/>
    </a:extraClrScheme>
    <a:extraClrScheme>
      <a:clrScheme name="Shimmer 4">
        <a:dk1>
          <a:srgbClr val="55863C"/>
        </a:dk1>
        <a:lt1>
          <a:srgbClr val="FFFFFF"/>
        </a:lt1>
        <a:dk2>
          <a:srgbClr val="375F2F"/>
        </a:dk2>
        <a:lt2>
          <a:srgbClr val="D1EFB3"/>
        </a:lt2>
        <a:accent1>
          <a:srgbClr val="00CC66"/>
        </a:accent1>
        <a:accent2>
          <a:srgbClr val="8EAC66"/>
        </a:accent2>
        <a:accent3>
          <a:srgbClr val="AEB6AD"/>
        </a:accent3>
        <a:accent4>
          <a:srgbClr val="DADADA"/>
        </a:accent4>
        <a:accent5>
          <a:srgbClr val="AAE2B8"/>
        </a:accent5>
        <a:accent6>
          <a:srgbClr val="809B5C"/>
        </a:accent6>
        <a:hlink>
          <a:srgbClr val="B4EF7F"/>
        </a:hlink>
        <a:folHlink>
          <a:srgbClr val="F8F6AC"/>
        </a:folHlink>
      </a:clrScheme>
      <a:clrMap bg1="dk2" tx1="lt1" bg2="dk1" tx2="lt2" accent1="accent1" accent2="accent2" accent3="accent3" accent4="accent4" accent5="accent5" accent6="accent6" hlink="hlink" folHlink="folHlink"/>
    </a:extraClrScheme>
    <a:extraClrScheme>
      <a:clrScheme name="Shimmer 5">
        <a:dk1>
          <a:srgbClr val="588073"/>
        </a:dk1>
        <a:lt1>
          <a:srgbClr val="FFFFFF"/>
        </a:lt1>
        <a:dk2>
          <a:srgbClr val="486768"/>
        </a:dk2>
        <a:lt2>
          <a:srgbClr val="DDDDDD"/>
        </a:lt2>
        <a:accent1>
          <a:srgbClr val="33CCCC"/>
        </a:accent1>
        <a:accent2>
          <a:srgbClr val="008871"/>
        </a:accent2>
        <a:accent3>
          <a:srgbClr val="B1B8B9"/>
        </a:accent3>
        <a:accent4>
          <a:srgbClr val="DADADA"/>
        </a:accent4>
        <a:accent5>
          <a:srgbClr val="ADE2E2"/>
        </a:accent5>
        <a:accent6>
          <a:srgbClr val="007B66"/>
        </a:accent6>
        <a:hlink>
          <a:srgbClr val="00CC99"/>
        </a:hlink>
        <a:folHlink>
          <a:srgbClr val="A8A8A8"/>
        </a:folHlink>
      </a:clrScheme>
      <a:clrMap bg1="dk2" tx1="lt1" bg2="dk1" tx2="lt2" accent1="accent1" accent2="accent2" accent3="accent3" accent4="accent4" accent5="accent5" accent6="accent6" hlink="hlink" folHlink="folHlink"/>
    </a:extraClrScheme>
    <a:extraClrScheme>
      <a:clrScheme name="Shimmer 6">
        <a:dk1>
          <a:srgbClr val="6B6C75"/>
        </a:dk1>
        <a:lt1>
          <a:srgbClr val="FFFFFF"/>
        </a:lt1>
        <a:dk2>
          <a:srgbClr val="575863"/>
        </a:dk2>
        <a:lt2>
          <a:srgbClr val="FFFFCC"/>
        </a:lt2>
        <a:accent1>
          <a:srgbClr val="677481"/>
        </a:accent1>
        <a:accent2>
          <a:srgbClr val="697E5E"/>
        </a:accent2>
        <a:accent3>
          <a:srgbClr val="B4B4B7"/>
        </a:accent3>
        <a:accent4>
          <a:srgbClr val="DADADA"/>
        </a:accent4>
        <a:accent5>
          <a:srgbClr val="B8BCC1"/>
        </a:accent5>
        <a:accent6>
          <a:srgbClr val="5E7254"/>
        </a:accent6>
        <a:hlink>
          <a:srgbClr val="E9E77F"/>
        </a:hlink>
        <a:folHlink>
          <a:srgbClr val="D3A44F"/>
        </a:folHlink>
      </a:clrScheme>
      <a:clrMap bg1="dk2" tx1="lt1" bg2="dk1" tx2="lt2" accent1="accent1" accent2="accent2" accent3="accent3" accent4="accent4" accent5="accent5" accent6="accent6" hlink="hlink" folHlink="folHlink"/>
    </a:extraClrScheme>
    <a:extraClrScheme>
      <a:clrScheme name="Shimmer 7">
        <a:dk1>
          <a:srgbClr val="000000"/>
        </a:dk1>
        <a:lt1>
          <a:srgbClr val="C4D6BE"/>
        </a:lt1>
        <a:dk2>
          <a:srgbClr val="339966"/>
        </a:dk2>
        <a:lt2>
          <a:srgbClr val="EFFBF0"/>
        </a:lt2>
        <a:accent1>
          <a:srgbClr val="DDDDDD"/>
        </a:accent1>
        <a:accent2>
          <a:srgbClr val="CCFF99"/>
        </a:accent2>
        <a:accent3>
          <a:srgbClr val="DEE8DB"/>
        </a:accent3>
        <a:accent4>
          <a:srgbClr val="000000"/>
        </a:accent4>
        <a:accent5>
          <a:srgbClr val="EBEBEB"/>
        </a:accent5>
        <a:accent6>
          <a:srgbClr val="B9E78A"/>
        </a:accent6>
        <a:hlink>
          <a:srgbClr val="009900"/>
        </a:hlink>
        <a:folHlink>
          <a:srgbClr val="336600"/>
        </a:folHlink>
      </a:clrScheme>
      <a:clrMap bg1="lt1" tx1="dk1" bg2="lt2" tx2="dk2" accent1="accent1" accent2="accent2" accent3="accent3" accent4="accent4" accent5="accent5" accent6="accent6" hlink="hlink" folHlink="folHlink"/>
    </a:extraClrScheme>
    <a:extraClrScheme>
      <a:clrScheme name="Shimmer 8">
        <a:dk1>
          <a:srgbClr val="000000"/>
        </a:dk1>
        <a:lt1>
          <a:srgbClr val="D6DAE4"/>
        </a:lt1>
        <a:dk2>
          <a:srgbClr val="000099"/>
        </a:dk2>
        <a:lt2>
          <a:srgbClr val="FFFFFF"/>
        </a:lt2>
        <a:accent1>
          <a:srgbClr val="BFDEE3"/>
        </a:accent1>
        <a:accent2>
          <a:srgbClr val="C0C0C0"/>
        </a:accent2>
        <a:accent3>
          <a:srgbClr val="E8EAEF"/>
        </a:accent3>
        <a:accent4>
          <a:srgbClr val="000000"/>
        </a:accent4>
        <a:accent5>
          <a:srgbClr val="DCECEF"/>
        </a:accent5>
        <a:accent6>
          <a:srgbClr val="AEAEAE"/>
        </a:accent6>
        <a:hlink>
          <a:srgbClr val="3333CC"/>
        </a:hlink>
        <a:folHlink>
          <a:srgbClr val="5E93C9"/>
        </a:folHlink>
      </a:clrScheme>
      <a:clrMap bg1="lt1" tx1="dk1" bg2="lt2" tx2="dk2" accent1="accent1" accent2="accent2" accent3="accent3" accent4="accent4" accent5="accent5" accent6="accent6" hlink="hlink" folHlink="folHlink"/>
    </a:extraClrScheme>
    <a:extraClrScheme>
      <a:clrScheme name="Shimmer 9">
        <a:dk1>
          <a:srgbClr val="4A2500"/>
        </a:dk1>
        <a:lt1>
          <a:srgbClr val="C2C0BA"/>
        </a:lt1>
        <a:dk2>
          <a:srgbClr val="788569"/>
        </a:dk2>
        <a:lt2>
          <a:srgbClr val="F4F4EC"/>
        </a:lt2>
        <a:accent1>
          <a:srgbClr val="E1DFC1"/>
        </a:accent1>
        <a:accent2>
          <a:srgbClr val="A5A7AF"/>
        </a:accent2>
        <a:accent3>
          <a:srgbClr val="DDDCD9"/>
        </a:accent3>
        <a:accent4>
          <a:srgbClr val="3E1E00"/>
        </a:accent4>
        <a:accent5>
          <a:srgbClr val="EEECDD"/>
        </a:accent5>
        <a:accent6>
          <a:srgbClr val="95979E"/>
        </a:accent6>
        <a:hlink>
          <a:srgbClr val="9C9800"/>
        </a:hlink>
        <a:folHlink>
          <a:srgbClr val="666633"/>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Shimmer</Template>
  <TotalTime>362</TotalTime>
  <Words>816</Words>
  <Application>Microsoft Office PowerPoint</Application>
  <PresentationFormat>On-screen Show (4:3)</PresentationFormat>
  <Paragraphs>115</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Tahoma</vt:lpstr>
      <vt:lpstr>Times New Roman</vt:lpstr>
      <vt:lpstr>Wingdings</vt:lpstr>
      <vt:lpstr>Shimmer</vt:lpstr>
      <vt:lpstr>“Project Accessibility: Removing Barriers for Women with Disabilities”</vt:lpstr>
      <vt:lpstr>American Association on Health and Disability </vt:lpstr>
      <vt:lpstr>Project Accessibility: Removing Barriers for Women with Disabilities</vt:lpstr>
      <vt:lpstr>Mammography Facts</vt:lpstr>
      <vt:lpstr>Project Accessibility Overview</vt:lpstr>
      <vt:lpstr>Project Accessibility Overview </vt:lpstr>
      <vt:lpstr>Project Accessibility: Major Program Components</vt:lpstr>
      <vt:lpstr>Project Accessibility: Facility Survey</vt:lpstr>
      <vt:lpstr>Project Accessibility: Program Materials</vt:lpstr>
      <vt:lpstr>Project Accessibility: Program Materials</vt:lpstr>
      <vt:lpstr>Project Accessibility: Physical Barriers</vt:lpstr>
      <vt:lpstr>Project Accessibility: Cultural Barriers </vt:lpstr>
      <vt:lpstr>Project Accessibility: Attitudinal Barriers</vt:lpstr>
      <vt:lpstr>Staff Feedback From Mammography Accessibility Facility Survey</vt:lpstr>
      <vt:lpstr>On Line Breast Cancer Screening Survey-Women with Disabilites </vt:lpstr>
      <vt:lpstr>Project Evaluation-Evaluation of Project Accessibility</vt:lpstr>
      <vt:lpstr>Positive Impact on Future Services to Women with Physical Disabilities</vt:lpstr>
      <vt:lpstr>Increased Respondent’s Knowledge of Accessible Mammography Sites</vt:lpstr>
      <vt:lpstr>Facility Staff Needs-Top 8 Needs</vt:lpstr>
      <vt:lpstr>Facility Staff Needs-Top 8 Needs</vt:lpstr>
      <vt:lpstr>Next Steps</vt:lpstr>
      <vt:lpstr>Contact Information</vt:lpstr>
    </vt:vector>
  </TitlesOfParts>
  <Company>AAHD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American Association on Health and Disability</dc:title>
  <dc:creator>RCarlin</dc:creator>
  <cp:lastModifiedBy>mmanolatos</cp:lastModifiedBy>
  <cp:revision>23</cp:revision>
  <dcterms:created xsi:type="dcterms:W3CDTF">2011-10-13T17:05:34Z</dcterms:created>
  <dcterms:modified xsi:type="dcterms:W3CDTF">2011-12-01T17:05:34Z</dcterms:modified>
</cp:coreProperties>
</file>